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71"/>
  </p:notesMasterIdLst>
  <p:sldIdLst>
    <p:sldId id="261" r:id="rId2"/>
    <p:sldId id="333" r:id="rId3"/>
    <p:sldId id="383" r:id="rId4"/>
    <p:sldId id="349" r:id="rId5"/>
    <p:sldId id="336" r:id="rId6"/>
    <p:sldId id="352" r:id="rId7"/>
    <p:sldId id="351" r:id="rId8"/>
    <p:sldId id="373" r:id="rId9"/>
    <p:sldId id="369" r:id="rId10"/>
    <p:sldId id="350" r:id="rId11"/>
    <p:sldId id="374" r:id="rId12"/>
    <p:sldId id="370" r:id="rId13"/>
    <p:sldId id="379" r:id="rId14"/>
    <p:sldId id="353" r:id="rId15"/>
    <p:sldId id="354" r:id="rId16"/>
    <p:sldId id="355" r:id="rId17"/>
    <p:sldId id="356" r:id="rId18"/>
    <p:sldId id="357" r:id="rId19"/>
    <p:sldId id="358" r:id="rId20"/>
    <p:sldId id="359" r:id="rId21"/>
    <p:sldId id="380" r:id="rId22"/>
    <p:sldId id="381" r:id="rId23"/>
    <p:sldId id="382" r:id="rId24"/>
    <p:sldId id="360" r:id="rId25"/>
    <p:sldId id="256" r:id="rId26"/>
    <p:sldId id="257" r:id="rId27"/>
    <p:sldId id="258" r:id="rId28"/>
    <p:sldId id="259" r:id="rId29"/>
    <p:sldId id="368" r:id="rId30"/>
    <p:sldId id="334" r:id="rId31"/>
    <p:sldId id="375" r:id="rId32"/>
    <p:sldId id="367" r:id="rId33"/>
    <p:sldId id="339" r:id="rId34"/>
    <p:sldId id="361" r:id="rId35"/>
    <p:sldId id="362" r:id="rId36"/>
    <p:sldId id="363" r:id="rId37"/>
    <p:sldId id="364" r:id="rId38"/>
    <p:sldId id="365" r:id="rId39"/>
    <p:sldId id="366" r:id="rId40"/>
    <p:sldId id="344" r:id="rId41"/>
    <p:sldId id="341" r:id="rId42"/>
    <p:sldId id="340" r:id="rId43"/>
    <p:sldId id="343" r:id="rId44"/>
    <p:sldId id="342" r:id="rId45"/>
    <p:sldId id="330" r:id="rId46"/>
    <p:sldId id="325" r:id="rId47"/>
    <p:sldId id="326" r:id="rId48"/>
    <p:sldId id="328" r:id="rId49"/>
    <p:sldId id="327" r:id="rId50"/>
    <p:sldId id="390" r:id="rId51"/>
    <p:sldId id="384" r:id="rId52"/>
    <p:sldId id="385" r:id="rId53"/>
    <p:sldId id="386" r:id="rId54"/>
    <p:sldId id="387" r:id="rId55"/>
    <p:sldId id="388" r:id="rId56"/>
    <p:sldId id="313" r:id="rId57"/>
    <p:sldId id="314" r:id="rId58"/>
    <p:sldId id="315" r:id="rId59"/>
    <p:sldId id="316" r:id="rId60"/>
    <p:sldId id="318" r:id="rId61"/>
    <p:sldId id="317" r:id="rId62"/>
    <p:sldId id="319" r:id="rId63"/>
    <p:sldId id="324" r:id="rId64"/>
    <p:sldId id="323" r:id="rId65"/>
    <p:sldId id="322" r:id="rId66"/>
    <p:sldId id="320" r:id="rId67"/>
    <p:sldId id="321" r:id="rId68"/>
    <p:sldId id="391" r:id="rId69"/>
    <p:sldId id="283" r:id="rId70"/>
  </p:sldIdLst>
  <p:sldSz cx="12192000" cy="6858000"/>
  <p:notesSz cx="6800850" cy="9932988"/>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3FD5BC87-9C4A-4FA6-B80A-701714A2147E}">
          <p14:sldIdLst>
            <p14:sldId id="261"/>
            <p14:sldId id="333"/>
            <p14:sldId id="383"/>
            <p14:sldId id="349"/>
            <p14:sldId id="336"/>
            <p14:sldId id="352"/>
            <p14:sldId id="351"/>
            <p14:sldId id="373"/>
            <p14:sldId id="369"/>
            <p14:sldId id="350"/>
            <p14:sldId id="374"/>
            <p14:sldId id="370"/>
            <p14:sldId id="379"/>
            <p14:sldId id="353"/>
            <p14:sldId id="354"/>
            <p14:sldId id="355"/>
            <p14:sldId id="356"/>
            <p14:sldId id="357"/>
            <p14:sldId id="358"/>
            <p14:sldId id="359"/>
            <p14:sldId id="380"/>
            <p14:sldId id="381"/>
            <p14:sldId id="382"/>
            <p14:sldId id="360"/>
            <p14:sldId id="256"/>
            <p14:sldId id="257"/>
            <p14:sldId id="258"/>
            <p14:sldId id="259"/>
            <p14:sldId id="368"/>
            <p14:sldId id="334"/>
            <p14:sldId id="375"/>
            <p14:sldId id="367"/>
            <p14:sldId id="339"/>
            <p14:sldId id="361"/>
            <p14:sldId id="362"/>
            <p14:sldId id="363"/>
            <p14:sldId id="364"/>
            <p14:sldId id="365"/>
            <p14:sldId id="366"/>
            <p14:sldId id="344"/>
            <p14:sldId id="341"/>
            <p14:sldId id="340"/>
            <p14:sldId id="343"/>
            <p14:sldId id="342"/>
            <p14:sldId id="330"/>
            <p14:sldId id="325"/>
            <p14:sldId id="326"/>
            <p14:sldId id="328"/>
            <p14:sldId id="327"/>
            <p14:sldId id="390"/>
            <p14:sldId id="384"/>
            <p14:sldId id="385"/>
            <p14:sldId id="386"/>
            <p14:sldId id="387"/>
            <p14:sldId id="388"/>
          </p14:sldIdLst>
        </p14:section>
        <p14:section name="Sección sin título" id="{49D29573-24B6-48BA-8E8D-AACE2567DF8F}">
          <p14:sldIdLst>
            <p14:sldId id="313"/>
            <p14:sldId id="314"/>
            <p14:sldId id="315"/>
            <p14:sldId id="316"/>
            <p14:sldId id="318"/>
            <p14:sldId id="317"/>
            <p14:sldId id="319"/>
            <p14:sldId id="324"/>
            <p14:sldId id="323"/>
            <p14:sldId id="322"/>
            <p14:sldId id="320"/>
            <p14:sldId id="321"/>
            <p14:sldId id="391"/>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28" autoAdjust="0"/>
    <p:restoredTop sz="94660"/>
  </p:normalViewPr>
  <p:slideViewPr>
    <p:cSldViewPr snapToGrid="0">
      <p:cViewPr varScale="1">
        <p:scale>
          <a:sx n="62" d="100"/>
          <a:sy n="62" d="100"/>
        </p:scale>
        <p:origin x="9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diagrams/_rels/data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diagrams/_rels/drawing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702C05-587F-4D9B-8A8A-BB9BA3635E7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s-CO"/>
        </a:p>
      </dgm:t>
    </dgm:pt>
    <dgm:pt modelId="{5C9AADF8-A770-416F-86E6-0776F12BB946}">
      <dgm:prSet phldrT="[Texto]" custT="1"/>
      <dgm:spPr/>
      <dgm:t>
        <a:bodyPr/>
        <a:lstStyle/>
        <a:p>
          <a:r>
            <a:rPr lang="es-MX" sz="2400" dirty="0"/>
            <a:t>1er Comité de Convivencia (05-03-26) </a:t>
          </a:r>
          <a:endParaRPr lang="es-CO" sz="2400" dirty="0"/>
        </a:p>
      </dgm:t>
    </dgm:pt>
    <dgm:pt modelId="{71E435FF-7DA2-4ACA-AB2C-3F3CFC0A4F6F}" type="parTrans" cxnId="{C041C75C-2B11-4050-A62F-F1054BE82445}">
      <dgm:prSet/>
      <dgm:spPr/>
      <dgm:t>
        <a:bodyPr/>
        <a:lstStyle/>
        <a:p>
          <a:endParaRPr lang="es-CO"/>
        </a:p>
      </dgm:t>
    </dgm:pt>
    <dgm:pt modelId="{767320C3-167E-451A-AB57-FE4595DFE6CE}" type="sibTrans" cxnId="{C041C75C-2B11-4050-A62F-F1054BE82445}">
      <dgm:prSet/>
      <dgm:spPr/>
      <dgm:t>
        <a:bodyPr/>
        <a:lstStyle/>
        <a:p>
          <a:endParaRPr lang="es-CO"/>
        </a:p>
      </dgm:t>
    </dgm:pt>
    <dgm:pt modelId="{510066F7-E548-442D-897A-F1E2E98A29C7}">
      <dgm:prSet phldrT="[Texto]" custT="1"/>
      <dgm:spPr/>
      <dgm:t>
        <a:bodyPr/>
        <a:lstStyle/>
        <a:p>
          <a:pPr>
            <a:buFont typeface="Arial" panose="020B0604020202020204" pitchFamily="34" charset="0"/>
            <a:buChar char="•"/>
          </a:pPr>
          <a:r>
            <a:rPr lang="es-MX" sz="2000" b="1" dirty="0"/>
            <a:t>Conformación e instalación del comité</a:t>
          </a:r>
          <a:endParaRPr lang="es-CO" sz="2000" dirty="0"/>
        </a:p>
      </dgm:t>
    </dgm:pt>
    <dgm:pt modelId="{1400CBD9-7683-47A0-B150-7A15BAA016B0}" type="parTrans" cxnId="{B98BF2B8-B06E-4D9F-9D5A-EABC30823527}">
      <dgm:prSet/>
      <dgm:spPr/>
      <dgm:t>
        <a:bodyPr/>
        <a:lstStyle/>
        <a:p>
          <a:endParaRPr lang="es-CO"/>
        </a:p>
      </dgm:t>
    </dgm:pt>
    <dgm:pt modelId="{34204F3C-D88F-4F3E-8741-BB22E0561237}" type="sibTrans" cxnId="{B98BF2B8-B06E-4D9F-9D5A-EABC30823527}">
      <dgm:prSet/>
      <dgm:spPr/>
      <dgm:t>
        <a:bodyPr/>
        <a:lstStyle/>
        <a:p>
          <a:endParaRPr lang="es-CO"/>
        </a:p>
      </dgm:t>
    </dgm:pt>
    <dgm:pt modelId="{DECC55CA-0703-47AD-A7F5-CAFB3385059E}">
      <dgm:prSet phldrT="[Texto]" custT="1"/>
      <dgm:spPr/>
      <dgm:t>
        <a:bodyPr/>
        <a:lstStyle/>
        <a:p>
          <a:r>
            <a:rPr lang="es-MX" sz="2400" dirty="0"/>
            <a:t>2do Comité de Convivencia    (20-05-26) </a:t>
          </a:r>
          <a:endParaRPr lang="es-CO" sz="2400" dirty="0"/>
        </a:p>
      </dgm:t>
    </dgm:pt>
    <dgm:pt modelId="{5CD311C3-F865-46DF-9E2B-8911C33F1FF3}" type="parTrans" cxnId="{C59E3B5F-D3C8-4EEC-A2CA-A6D0F32BB5DD}">
      <dgm:prSet/>
      <dgm:spPr/>
      <dgm:t>
        <a:bodyPr/>
        <a:lstStyle/>
        <a:p>
          <a:endParaRPr lang="es-CO"/>
        </a:p>
      </dgm:t>
    </dgm:pt>
    <dgm:pt modelId="{8EC0DECC-253C-42C0-86D5-BD1D7BEED888}" type="sibTrans" cxnId="{C59E3B5F-D3C8-4EEC-A2CA-A6D0F32BB5DD}">
      <dgm:prSet/>
      <dgm:spPr/>
      <dgm:t>
        <a:bodyPr/>
        <a:lstStyle/>
        <a:p>
          <a:endParaRPr lang="es-CO"/>
        </a:p>
      </dgm:t>
    </dgm:pt>
    <dgm:pt modelId="{E5C6175F-5035-446B-9D09-C1D23BAF646D}">
      <dgm:prSet phldrT="[Texto]"/>
      <dgm:spPr/>
      <dgm:t>
        <a:bodyPr/>
        <a:lstStyle/>
        <a:p>
          <a:pPr>
            <a:buFont typeface="Arial" panose="020B0604020202020204" pitchFamily="34" charset="0"/>
            <a:buChar char="•"/>
          </a:pPr>
          <a:r>
            <a:rPr lang="es-MX" b="1" dirty="0"/>
            <a:t>Informes de coordinación de convivencia, docente de primaria, secundaria y orientadora</a:t>
          </a:r>
          <a:endParaRPr lang="es-CO" dirty="0"/>
        </a:p>
      </dgm:t>
    </dgm:pt>
    <dgm:pt modelId="{168469FD-04CA-45AC-9A40-4440FA407A3E}" type="parTrans" cxnId="{A1431073-4196-4F7A-B43D-FB6E83E44365}">
      <dgm:prSet/>
      <dgm:spPr/>
      <dgm:t>
        <a:bodyPr/>
        <a:lstStyle/>
        <a:p>
          <a:endParaRPr lang="es-CO"/>
        </a:p>
      </dgm:t>
    </dgm:pt>
    <dgm:pt modelId="{1DAF8BA5-5989-40C6-8F61-94528772385A}" type="sibTrans" cxnId="{A1431073-4196-4F7A-B43D-FB6E83E44365}">
      <dgm:prSet/>
      <dgm:spPr/>
      <dgm:t>
        <a:bodyPr/>
        <a:lstStyle/>
        <a:p>
          <a:endParaRPr lang="es-CO"/>
        </a:p>
      </dgm:t>
    </dgm:pt>
    <dgm:pt modelId="{734EFC45-0959-44FE-B9FD-33CC7C252F9D}">
      <dgm:prSet custT="1"/>
      <dgm:spPr/>
      <dgm:t>
        <a:bodyPr/>
        <a:lstStyle/>
        <a:p>
          <a:r>
            <a:rPr lang="es-MX" sz="2000" b="1" dirty="0"/>
            <a:t>Nombramiento de la secretaría</a:t>
          </a:r>
          <a:endParaRPr lang="es-CO" sz="2000" dirty="0"/>
        </a:p>
      </dgm:t>
    </dgm:pt>
    <dgm:pt modelId="{D143A48D-6BC3-4466-8863-B03BC175C7D6}" type="parTrans" cxnId="{961DBC54-90EC-41F4-B625-6D3F953027E5}">
      <dgm:prSet/>
      <dgm:spPr/>
      <dgm:t>
        <a:bodyPr/>
        <a:lstStyle/>
        <a:p>
          <a:endParaRPr lang="es-CO"/>
        </a:p>
      </dgm:t>
    </dgm:pt>
    <dgm:pt modelId="{ED307993-7A00-48FE-A2D5-D8BC4B13E653}" type="sibTrans" cxnId="{961DBC54-90EC-41F4-B625-6D3F953027E5}">
      <dgm:prSet/>
      <dgm:spPr/>
      <dgm:t>
        <a:bodyPr/>
        <a:lstStyle/>
        <a:p>
          <a:endParaRPr lang="es-CO"/>
        </a:p>
      </dgm:t>
    </dgm:pt>
    <dgm:pt modelId="{A4356A5A-31DA-4340-BD73-B58652314EAB}">
      <dgm:prSet custT="1"/>
      <dgm:spPr/>
      <dgm:t>
        <a:bodyPr/>
        <a:lstStyle/>
        <a:p>
          <a:r>
            <a:rPr lang="es-MX" sz="2000" b="1" dirty="0"/>
            <a:t>Lectura de las funciones del comité escolar de convivencia, </a:t>
          </a:r>
          <a:endParaRPr lang="es-CO" sz="2000" dirty="0"/>
        </a:p>
      </dgm:t>
    </dgm:pt>
    <dgm:pt modelId="{D11B45B0-219B-49D7-A10A-BEE90EC4EAF6}" type="parTrans" cxnId="{BE7368CD-B05A-4429-9AB7-F2DF765BF593}">
      <dgm:prSet/>
      <dgm:spPr/>
      <dgm:t>
        <a:bodyPr/>
        <a:lstStyle/>
        <a:p>
          <a:endParaRPr lang="es-CO"/>
        </a:p>
      </dgm:t>
    </dgm:pt>
    <dgm:pt modelId="{1B0A54A9-42ED-4EBD-B00C-C2BDDC0914F5}" type="sibTrans" cxnId="{BE7368CD-B05A-4429-9AB7-F2DF765BF593}">
      <dgm:prSet/>
      <dgm:spPr/>
      <dgm:t>
        <a:bodyPr/>
        <a:lstStyle/>
        <a:p>
          <a:endParaRPr lang="es-CO"/>
        </a:p>
      </dgm:t>
    </dgm:pt>
    <dgm:pt modelId="{645A7209-F205-4F4D-83C2-4896F1BF6924}">
      <dgm:prSet custT="1"/>
      <dgm:spPr/>
      <dgm:t>
        <a:bodyPr/>
        <a:lstStyle/>
        <a:p>
          <a:r>
            <a:rPr lang="es-MX" sz="2000" b="1" dirty="0"/>
            <a:t>Organización del cronogramade reuniones</a:t>
          </a:r>
          <a:endParaRPr lang="es-CO" sz="2000" dirty="0"/>
        </a:p>
      </dgm:t>
    </dgm:pt>
    <dgm:pt modelId="{446F60DE-8C06-4157-8032-C249FF8E21B5}" type="parTrans" cxnId="{E5BC3461-C517-4FC3-8993-A07AF1E2A667}">
      <dgm:prSet/>
      <dgm:spPr/>
      <dgm:t>
        <a:bodyPr/>
        <a:lstStyle/>
        <a:p>
          <a:endParaRPr lang="es-CO"/>
        </a:p>
      </dgm:t>
    </dgm:pt>
    <dgm:pt modelId="{C598FF27-9F48-4926-ADBA-6E10DBD609A5}" type="sibTrans" cxnId="{E5BC3461-C517-4FC3-8993-A07AF1E2A667}">
      <dgm:prSet/>
      <dgm:spPr/>
      <dgm:t>
        <a:bodyPr/>
        <a:lstStyle/>
        <a:p>
          <a:endParaRPr lang="es-CO"/>
        </a:p>
      </dgm:t>
    </dgm:pt>
    <dgm:pt modelId="{883B659A-B4F4-4080-995F-565F9F3FAACA}">
      <dgm:prSet custT="1"/>
      <dgm:spPr/>
      <dgm:t>
        <a:bodyPr/>
        <a:lstStyle/>
        <a:p>
          <a:r>
            <a:rPr lang="es-MX" sz="2000" b="1" dirty="0"/>
            <a:t>Socialización del plan de trabajo para el año 2026</a:t>
          </a:r>
          <a:endParaRPr lang="es-CO" sz="2000" dirty="0"/>
        </a:p>
      </dgm:t>
    </dgm:pt>
    <dgm:pt modelId="{EB725953-6DC8-4456-8865-B59A544867A3}" type="parTrans" cxnId="{46421C8F-A5F4-410D-A0CD-AB002AF3FD8D}">
      <dgm:prSet/>
      <dgm:spPr/>
      <dgm:t>
        <a:bodyPr/>
        <a:lstStyle/>
        <a:p>
          <a:endParaRPr lang="es-CO"/>
        </a:p>
      </dgm:t>
    </dgm:pt>
    <dgm:pt modelId="{C554F4F5-BFC0-499E-B536-77A0AFFFC926}" type="sibTrans" cxnId="{46421C8F-A5F4-410D-A0CD-AB002AF3FD8D}">
      <dgm:prSet/>
      <dgm:spPr/>
      <dgm:t>
        <a:bodyPr/>
        <a:lstStyle/>
        <a:p>
          <a:endParaRPr lang="es-CO"/>
        </a:p>
      </dgm:t>
    </dgm:pt>
    <dgm:pt modelId="{8FB485D0-F4E4-41F5-B4C8-DEADE19D96CB}">
      <dgm:prSet/>
      <dgm:spPr/>
      <dgm:t>
        <a:bodyPr/>
        <a:lstStyle/>
        <a:p>
          <a:r>
            <a:rPr lang="es-MX" b="1" dirty="0"/>
            <a:t>Acuerdos</a:t>
          </a:r>
          <a:endParaRPr lang="es-CO" dirty="0"/>
        </a:p>
      </dgm:t>
    </dgm:pt>
    <dgm:pt modelId="{543657ED-0AFE-432C-BFA5-7322F62789C3}" type="parTrans" cxnId="{6042084C-55D8-4F5F-A5C3-F735C35357DA}">
      <dgm:prSet/>
      <dgm:spPr/>
      <dgm:t>
        <a:bodyPr/>
        <a:lstStyle/>
        <a:p>
          <a:endParaRPr lang="es-CO"/>
        </a:p>
      </dgm:t>
    </dgm:pt>
    <dgm:pt modelId="{81B79B5E-DF60-4169-9F5B-22D8EB639082}" type="sibTrans" cxnId="{6042084C-55D8-4F5F-A5C3-F735C35357DA}">
      <dgm:prSet/>
      <dgm:spPr/>
      <dgm:t>
        <a:bodyPr/>
        <a:lstStyle/>
        <a:p>
          <a:endParaRPr lang="es-CO"/>
        </a:p>
      </dgm:t>
    </dgm:pt>
    <dgm:pt modelId="{9299E26C-FDCA-4F11-8A35-04840554E771}">
      <dgm:prSet/>
      <dgm:spPr/>
      <dgm:t>
        <a:bodyPr/>
        <a:lstStyle/>
        <a:p>
          <a:r>
            <a:rPr lang="es-MX" b="1" dirty="0"/>
            <a:t>Implementar la estrategia” círculos de dialogo” con los estudiantes</a:t>
          </a:r>
          <a:endParaRPr lang="es-CO" dirty="0"/>
        </a:p>
      </dgm:t>
    </dgm:pt>
    <dgm:pt modelId="{C87E0005-739B-4745-8AD8-9CEBCAAA0FEE}" type="parTrans" cxnId="{A75DC3C8-69F5-48A8-A006-F02A5AF5179D}">
      <dgm:prSet/>
      <dgm:spPr/>
      <dgm:t>
        <a:bodyPr/>
        <a:lstStyle/>
        <a:p>
          <a:endParaRPr lang="es-CO"/>
        </a:p>
      </dgm:t>
    </dgm:pt>
    <dgm:pt modelId="{778E293A-33AE-48EC-9B75-A361A65CA95F}" type="sibTrans" cxnId="{A75DC3C8-69F5-48A8-A006-F02A5AF5179D}">
      <dgm:prSet/>
      <dgm:spPr/>
      <dgm:t>
        <a:bodyPr/>
        <a:lstStyle/>
        <a:p>
          <a:endParaRPr lang="es-CO"/>
        </a:p>
      </dgm:t>
    </dgm:pt>
    <dgm:pt modelId="{0650D76D-6E7D-4D88-9768-44AB41AEB6CA}">
      <dgm:prSet/>
      <dgm:spPr/>
      <dgm:t>
        <a:bodyPr/>
        <a:lstStyle/>
        <a:p>
          <a:r>
            <a:rPr lang="es-MX" b="1" dirty="0"/>
            <a:t>Realizar documento informativo sobre resolución pacífica de conflictos en las redes sociales institucionales</a:t>
          </a:r>
          <a:endParaRPr lang="es-CO" dirty="0"/>
        </a:p>
      </dgm:t>
    </dgm:pt>
    <dgm:pt modelId="{935B31A9-DA01-4DAB-8C45-99306B114B72}" type="parTrans" cxnId="{AD274DE8-931E-421C-B8DB-481711446CD7}">
      <dgm:prSet/>
      <dgm:spPr/>
      <dgm:t>
        <a:bodyPr/>
        <a:lstStyle/>
        <a:p>
          <a:endParaRPr lang="es-CO"/>
        </a:p>
      </dgm:t>
    </dgm:pt>
    <dgm:pt modelId="{A665DDD2-F8E9-45E7-ADA2-C60375719E17}" type="sibTrans" cxnId="{AD274DE8-931E-421C-B8DB-481711446CD7}">
      <dgm:prSet/>
      <dgm:spPr/>
      <dgm:t>
        <a:bodyPr/>
        <a:lstStyle/>
        <a:p>
          <a:endParaRPr lang="es-CO"/>
        </a:p>
      </dgm:t>
    </dgm:pt>
    <dgm:pt modelId="{EAFDD44D-D5A3-47E4-BA76-4B32AAB6CB28}">
      <dgm:prSet/>
      <dgm:spPr/>
      <dgm:t>
        <a:bodyPr/>
        <a:lstStyle/>
        <a:p>
          <a:r>
            <a:rPr lang="es-MX" b="1"/>
            <a:t>Trabajar los valores institucionales en las direcciones de grado</a:t>
          </a:r>
          <a:endParaRPr lang="es-CO" dirty="0"/>
        </a:p>
      </dgm:t>
    </dgm:pt>
    <dgm:pt modelId="{54F95BCC-B469-44E3-A67B-E2B981209813}" type="parTrans" cxnId="{C911F9EC-76DB-4768-96C8-E8627F6B48FD}">
      <dgm:prSet/>
      <dgm:spPr/>
      <dgm:t>
        <a:bodyPr/>
        <a:lstStyle/>
        <a:p>
          <a:endParaRPr lang="es-CO"/>
        </a:p>
      </dgm:t>
    </dgm:pt>
    <dgm:pt modelId="{3C0DCBFC-E3EF-464C-AC9E-B35298CCE38C}" type="sibTrans" cxnId="{C911F9EC-76DB-4768-96C8-E8627F6B48FD}">
      <dgm:prSet/>
      <dgm:spPr/>
      <dgm:t>
        <a:bodyPr/>
        <a:lstStyle/>
        <a:p>
          <a:endParaRPr lang="es-CO"/>
        </a:p>
      </dgm:t>
    </dgm:pt>
    <dgm:pt modelId="{85DFF496-67F7-45EF-803B-EA746FEB6CC5}">
      <dgm:prSet/>
      <dgm:spPr/>
      <dgm:t>
        <a:bodyPr/>
        <a:lstStyle/>
        <a:p>
          <a:r>
            <a:rPr lang="es-MX" b="1" dirty="0"/>
            <a:t>Propuesta para establecer medidas pedagógicas a los padres de familia que no asistan a las reuniones programadas por la institución educativa</a:t>
          </a:r>
          <a:endParaRPr lang="es-CO" dirty="0"/>
        </a:p>
      </dgm:t>
    </dgm:pt>
    <dgm:pt modelId="{D3551CD0-D3CF-4503-BE6D-96F11F8A0C48}" type="parTrans" cxnId="{244E746B-90D6-403D-9F3E-370EF2145D21}">
      <dgm:prSet/>
      <dgm:spPr/>
      <dgm:t>
        <a:bodyPr/>
        <a:lstStyle/>
        <a:p>
          <a:endParaRPr lang="es-CO"/>
        </a:p>
      </dgm:t>
    </dgm:pt>
    <dgm:pt modelId="{C538F0FB-25A8-4533-BA62-FBAD8F341144}" type="sibTrans" cxnId="{244E746B-90D6-403D-9F3E-370EF2145D21}">
      <dgm:prSet/>
      <dgm:spPr/>
      <dgm:t>
        <a:bodyPr/>
        <a:lstStyle/>
        <a:p>
          <a:endParaRPr lang="es-CO"/>
        </a:p>
      </dgm:t>
    </dgm:pt>
    <dgm:pt modelId="{388AC5C9-44BA-4D73-8515-0E3AC280CCCA}" type="pres">
      <dgm:prSet presAssocID="{0E702C05-587F-4D9B-8A8A-BB9BA3635E7C}" presName="Name0" presStyleCnt="0">
        <dgm:presLayoutVars>
          <dgm:dir/>
          <dgm:animLvl val="lvl"/>
          <dgm:resizeHandles val="exact"/>
        </dgm:presLayoutVars>
      </dgm:prSet>
      <dgm:spPr/>
    </dgm:pt>
    <dgm:pt modelId="{41C7E492-FEE6-4A9B-A009-D7611AC442D4}" type="pres">
      <dgm:prSet presAssocID="{5C9AADF8-A770-416F-86E6-0776F12BB946}" presName="composite" presStyleCnt="0"/>
      <dgm:spPr/>
    </dgm:pt>
    <dgm:pt modelId="{BC9B6AF4-4F92-4ACF-B371-D7C3A2861EEC}" type="pres">
      <dgm:prSet presAssocID="{5C9AADF8-A770-416F-86E6-0776F12BB946}" presName="parTx" presStyleLbl="alignNode1" presStyleIdx="0" presStyleCnt="2">
        <dgm:presLayoutVars>
          <dgm:chMax val="0"/>
          <dgm:chPref val="0"/>
          <dgm:bulletEnabled val="1"/>
        </dgm:presLayoutVars>
      </dgm:prSet>
      <dgm:spPr/>
    </dgm:pt>
    <dgm:pt modelId="{2583E63B-09E4-4F20-8CC2-9AE943456C16}" type="pres">
      <dgm:prSet presAssocID="{5C9AADF8-A770-416F-86E6-0776F12BB946}" presName="desTx" presStyleLbl="alignAccFollowNode1" presStyleIdx="0" presStyleCnt="2" custLinFactNeighborX="467">
        <dgm:presLayoutVars>
          <dgm:bulletEnabled val="1"/>
        </dgm:presLayoutVars>
      </dgm:prSet>
      <dgm:spPr/>
    </dgm:pt>
    <dgm:pt modelId="{30A63670-8C39-49DE-AB55-35EDD6BE1DEC}" type="pres">
      <dgm:prSet presAssocID="{767320C3-167E-451A-AB57-FE4595DFE6CE}" presName="space" presStyleCnt="0"/>
      <dgm:spPr/>
    </dgm:pt>
    <dgm:pt modelId="{F578AF3D-9D06-4E72-BEBF-AEE9E72C1328}" type="pres">
      <dgm:prSet presAssocID="{DECC55CA-0703-47AD-A7F5-CAFB3385059E}" presName="composite" presStyleCnt="0"/>
      <dgm:spPr/>
    </dgm:pt>
    <dgm:pt modelId="{93AB8396-BAB2-4D06-9D53-5D25216107EE}" type="pres">
      <dgm:prSet presAssocID="{DECC55CA-0703-47AD-A7F5-CAFB3385059E}" presName="parTx" presStyleLbl="alignNode1" presStyleIdx="1" presStyleCnt="2">
        <dgm:presLayoutVars>
          <dgm:chMax val="0"/>
          <dgm:chPref val="0"/>
          <dgm:bulletEnabled val="1"/>
        </dgm:presLayoutVars>
      </dgm:prSet>
      <dgm:spPr/>
    </dgm:pt>
    <dgm:pt modelId="{841021C7-2B83-41F5-AF02-5D18C96EFB5A}" type="pres">
      <dgm:prSet presAssocID="{DECC55CA-0703-47AD-A7F5-CAFB3385059E}" presName="desTx" presStyleLbl="alignAccFollowNode1" presStyleIdx="1" presStyleCnt="2" custLinFactNeighborX="-468" custLinFactNeighborY="142">
        <dgm:presLayoutVars>
          <dgm:bulletEnabled val="1"/>
        </dgm:presLayoutVars>
      </dgm:prSet>
      <dgm:spPr/>
    </dgm:pt>
  </dgm:ptLst>
  <dgm:cxnLst>
    <dgm:cxn modelId="{4328EF0B-E871-4F94-A41C-BBC524BD2F35}" type="presOf" srcId="{8FB485D0-F4E4-41F5-B4C8-DEADE19D96CB}" destId="{841021C7-2B83-41F5-AF02-5D18C96EFB5A}" srcOrd="0" destOrd="1" presId="urn:microsoft.com/office/officeart/2005/8/layout/hList1"/>
    <dgm:cxn modelId="{591F5921-0263-4E3D-84CC-89BEB445B80D}" type="presOf" srcId="{0E702C05-587F-4D9B-8A8A-BB9BA3635E7C}" destId="{388AC5C9-44BA-4D73-8515-0E3AC280CCCA}" srcOrd="0" destOrd="0" presId="urn:microsoft.com/office/officeart/2005/8/layout/hList1"/>
    <dgm:cxn modelId="{63A68723-D7CF-4F78-A09F-44BAC7B394CA}" type="presOf" srcId="{510066F7-E548-442D-897A-F1E2E98A29C7}" destId="{2583E63B-09E4-4F20-8CC2-9AE943456C16}" srcOrd="0" destOrd="0" presId="urn:microsoft.com/office/officeart/2005/8/layout/hList1"/>
    <dgm:cxn modelId="{93899E23-0BED-4C69-9EC2-BD79D3F4CA66}" type="presOf" srcId="{0650D76D-6E7D-4D88-9768-44AB41AEB6CA}" destId="{841021C7-2B83-41F5-AF02-5D18C96EFB5A}" srcOrd="0" destOrd="3" presId="urn:microsoft.com/office/officeart/2005/8/layout/hList1"/>
    <dgm:cxn modelId="{38369D29-F415-427B-96C7-899B93E9A08A}" type="presOf" srcId="{883B659A-B4F4-4080-995F-565F9F3FAACA}" destId="{2583E63B-09E4-4F20-8CC2-9AE943456C16}" srcOrd="0" destOrd="4" presId="urn:microsoft.com/office/officeart/2005/8/layout/hList1"/>
    <dgm:cxn modelId="{C041C75C-2B11-4050-A62F-F1054BE82445}" srcId="{0E702C05-587F-4D9B-8A8A-BB9BA3635E7C}" destId="{5C9AADF8-A770-416F-86E6-0776F12BB946}" srcOrd="0" destOrd="0" parTransId="{71E435FF-7DA2-4ACA-AB2C-3F3CFC0A4F6F}" sibTransId="{767320C3-167E-451A-AB57-FE4595DFE6CE}"/>
    <dgm:cxn modelId="{C59E3B5F-D3C8-4EEC-A2CA-A6D0F32BB5DD}" srcId="{0E702C05-587F-4D9B-8A8A-BB9BA3635E7C}" destId="{DECC55CA-0703-47AD-A7F5-CAFB3385059E}" srcOrd="1" destOrd="0" parTransId="{5CD311C3-F865-46DF-9E2B-8911C33F1FF3}" sibTransId="{8EC0DECC-253C-42C0-86D5-BD1D7BEED888}"/>
    <dgm:cxn modelId="{E5BC3461-C517-4FC3-8993-A07AF1E2A667}" srcId="{5C9AADF8-A770-416F-86E6-0776F12BB946}" destId="{645A7209-F205-4F4D-83C2-4896F1BF6924}" srcOrd="3" destOrd="0" parTransId="{446F60DE-8C06-4157-8032-C249FF8E21B5}" sibTransId="{C598FF27-9F48-4926-ADBA-6E10DBD609A5}"/>
    <dgm:cxn modelId="{9D165048-A9BC-4C3A-9637-A7A5DEC263A0}" type="presOf" srcId="{734EFC45-0959-44FE-B9FD-33CC7C252F9D}" destId="{2583E63B-09E4-4F20-8CC2-9AE943456C16}" srcOrd="0" destOrd="1" presId="urn:microsoft.com/office/officeart/2005/8/layout/hList1"/>
    <dgm:cxn modelId="{244E746B-90D6-403D-9F3E-370EF2145D21}" srcId="{DECC55CA-0703-47AD-A7F5-CAFB3385059E}" destId="{85DFF496-67F7-45EF-803B-EA746FEB6CC5}" srcOrd="5" destOrd="0" parTransId="{D3551CD0-D3CF-4503-BE6D-96F11F8A0C48}" sibTransId="{C538F0FB-25A8-4533-BA62-FBAD8F341144}"/>
    <dgm:cxn modelId="{6042084C-55D8-4F5F-A5C3-F735C35357DA}" srcId="{DECC55CA-0703-47AD-A7F5-CAFB3385059E}" destId="{8FB485D0-F4E4-41F5-B4C8-DEADE19D96CB}" srcOrd="1" destOrd="0" parTransId="{543657ED-0AFE-432C-BFA5-7322F62789C3}" sibTransId="{81B79B5E-DF60-4169-9F5B-22D8EB639082}"/>
    <dgm:cxn modelId="{A1431073-4196-4F7A-B43D-FB6E83E44365}" srcId="{DECC55CA-0703-47AD-A7F5-CAFB3385059E}" destId="{E5C6175F-5035-446B-9D09-C1D23BAF646D}" srcOrd="0" destOrd="0" parTransId="{168469FD-04CA-45AC-9A40-4440FA407A3E}" sibTransId="{1DAF8BA5-5989-40C6-8F61-94528772385A}"/>
    <dgm:cxn modelId="{961DBC54-90EC-41F4-B625-6D3F953027E5}" srcId="{5C9AADF8-A770-416F-86E6-0776F12BB946}" destId="{734EFC45-0959-44FE-B9FD-33CC7C252F9D}" srcOrd="1" destOrd="0" parTransId="{D143A48D-6BC3-4466-8863-B03BC175C7D6}" sibTransId="{ED307993-7A00-48FE-A2D5-D8BC4B13E653}"/>
    <dgm:cxn modelId="{B56BB778-02EE-4BFD-84AE-A1C3034AF708}" type="presOf" srcId="{EAFDD44D-D5A3-47E4-BA76-4B32AAB6CB28}" destId="{841021C7-2B83-41F5-AF02-5D18C96EFB5A}" srcOrd="0" destOrd="4" presId="urn:microsoft.com/office/officeart/2005/8/layout/hList1"/>
    <dgm:cxn modelId="{46421C8F-A5F4-410D-A0CD-AB002AF3FD8D}" srcId="{5C9AADF8-A770-416F-86E6-0776F12BB946}" destId="{883B659A-B4F4-4080-995F-565F9F3FAACA}" srcOrd="4" destOrd="0" parTransId="{EB725953-6DC8-4456-8865-B59A544867A3}" sibTransId="{C554F4F5-BFC0-499E-B536-77A0AFFFC926}"/>
    <dgm:cxn modelId="{4D19489C-D668-42E9-A9C3-E9707C3BDFE2}" type="presOf" srcId="{645A7209-F205-4F4D-83C2-4896F1BF6924}" destId="{2583E63B-09E4-4F20-8CC2-9AE943456C16}" srcOrd="0" destOrd="3" presId="urn:microsoft.com/office/officeart/2005/8/layout/hList1"/>
    <dgm:cxn modelId="{7483E0AA-28AE-45D1-8812-6EAC3C4DFC9D}" type="presOf" srcId="{5C9AADF8-A770-416F-86E6-0776F12BB946}" destId="{BC9B6AF4-4F92-4ACF-B371-D7C3A2861EEC}" srcOrd="0" destOrd="0" presId="urn:microsoft.com/office/officeart/2005/8/layout/hList1"/>
    <dgm:cxn modelId="{B98BF2B8-B06E-4D9F-9D5A-EABC30823527}" srcId="{5C9AADF8-A770-416F-86E6-0776F12BB946}" destId="{510066F7-E548-442D-897A-F1E2E98A29C7}" srcOrd="0" destOrd="0" parTransId="{1400CBD9-7683-47A0-B150-7A15BAA016B0}" sibTransId="{34204F3C-D88F-4F3E-8741-BB22E0561237}"/>
    <dgm:cxn modelId="{762C44C1-4850-442A-9C48-8A6CE77C02A4}" type="presOf" srcId="{DECC55CA-0703-47AD-A7F5-CAFB3385059E}" destId="{93AB8396-BAB2-4D06-9D53-5D25216107EE}" srcOrd="0" destOrd="0" presId="urn:microsoft.com/office/officeart/2005/8/layout/hList1"/>
    <dgm:cxn modelId="{A75DC3C8-69F5-48A8-A006-F02A5AF5179D}" srcId="{DECC55CA-0703-47AD-A7F5-CAFB3385059E}" destId="{9299E26C-FDCA-4F11-8A35-04840554E771}" srcOrd="2" destOrd="0" parTransId="{C87E0005-739B-4745-8AD8-9CEBCAAA0FEE}" sibTransId="{778E293A-33AE-48EC-9B75-A361A65CA95F}"/>
    <dgm:cxn modelId="{3FA698CB-3250-42AB-93AC-E730289901FB}" type="presOf" srcId="{9299E26C-FDCA-4F11-8A35-04840554E771}" destId="{841021C7-2B83-41F5-AF02-5D18C96EFB5A}" srcOrd="0" destOrd="2" presId="urn:microsoft.com/office/officeart/2005/8/layout/hList1"/>
    <dgm:cxn modelId="{556575CC-3BDF-424B-914D-27C06FDE6A54}" type="presOf" srcId="{A4356A5A-31DA-4340-BD73-B58652314EAB}" destId="{2583E63B-09E4-4F20-8CC2-9AE943456C16}" srcOrd="0" destOrd="2" presId="urn:microsoft.com/office/officeart/2005/8/layout/hList1"/>
    <dgm:cxn modelId="{BE7368CD-B05A-4429-9AB7-F2DF765BF593}" srcId="{5C9AADF8-A770-416F-86E6-0776F12BB946}" destId="{A4356A5A-31DA-4340-BD73-B58652314EAB}" srcOrd="2" destOrd="0" parTransId="{D11B45B0-219B-49D7-A10A-BEE90EC4EAF6}" sibTransId="{1B0A54A9-42ED-4EBD-B00C-C2BDDC0914F5}"/>
    <dgm:cxn modelId="{AD274DE8-931E-421C-B8DB-481711446CD7}" srcId="{DECC55CA-0703-47AD-A7F5-CAFB3385059E}" destId="{0650D76D-6E7D-4D88-9768-44AB41AEB6CA}" srcOrd="3" destOrd="0" parTransId="{935B31A9-DA01-4DAB-8C45-99306B114B72}" sibTransId="{A665DDD2-F8E9-45E7-ADA2-C60375719E17}"/>
    <dgm:cxn modelId="{C911F9EC-76DB-4768-96C8-E8627F6B48FD}" srcId="{DECC55CA-0703-47AD-A7F5-CAFB3385059E}" destId="{EAFDD44D-D5A3-47E4-BA76-4B32AAB6CB28}" srcOrd="4" destOrd="0" parTransId="{54F95BCC-B469-44E3-A67B-E2B981209813}" sibTransId="{3C0DCBFC-E3EF-464C-AC9E-B35298CCE38C}"/>
    <dgm:cxn modelId="{DC535DF4-7E22-47D8-938C-9D84E490DBB5}" type="presOf" srcId="{85DFF496-67F7-45EF-803B-EA746FEB6CC5}" destId="{841021C7-2B83-41F5-AF02-5D18C96EFB5A}" srcOrd="0" destOrd="5" presId="urn:microsoft.com/office/officeart/2005/8/layout/hList1"/>
    <dgm:cxn modelId="{E5B906FF-8AB0-4398-ADBF-E0767C42EE72}" type="presOf" srcId="{E5C6175F-5035-446B-9D09-C1D23BAF646D}" destId="{841021C7-2B83-41F5-AF02-5D18C96EFB5A}" srcOrd="0" destOrd="0" presId="urn:microsoft.com/office/officeart/2005/8/layout/hList1"/>
    <dgm:cxn modelId="{6B2BEF2D-FB4D-4280-9DD9-B874C217EDA2}" type="presParOf" srcId="{388AC5C9-44BA-4D73-8515-0E3AC280CCCA}" destId="{41C7E492-FEE6-4A9B-A009-D7611AC442D4}" srcOrd="0" destOrd="0" presId="urn:microsoft.com/office/officeart/2005/8/layout/hList1"/>
    <dgm:cxn modelId="{E2706881-2073-4806-A3E6-4C742F9E15D8}" type="presParOf" srcId="{41C7E492-FEE6-4A9B-A009-D7611AC442D4}" destId="{BC9B6AF4-4F92-4ACF-B371-D7C3A2861EEC}" srcOrd="0" destOrd="0" presId="urn:microsoft.com/office/officeart/2005/8/layout/hList1"/>
    <dgm:cxn modelId="{08B08156-D45A-4F0F-B654-3BAC4E54B233}" type="presParOf" srcId="{41C7E492-FEE6-4A9B-A009-D7611AC442D4}" destId="{2583E63B-09E4-4F20-8CC2-9AE943456C16}" srcOrd="1" destOrd="0" presId="urn:microsoft.com/office/officeart/2005/8/layout/hList1"/>
    <dgm:cxn modelId="{AADE52AA-417C-4432-83D1-F7F988C4DDEE}" type="presParOf" srcId="{388AC5C9-44BA-4D73-8515-0E3AC280CCCA}" destId="{30A63670-8C39-49DE-AB55-35EDD6BE1DEC}" srcOrd="1" destOrd="0" presId="urn:microsoft.com/office/officeart/2005/8/layout/hList1"/>
    <dgm:cxn modelId="{6510AF21-EC5C-4EAC-9657-00389544BCB4}" type="presParOf" srcId="{388AC5C9-44BA-4D73-8515-0E3AC280CCCA}" destId="{F578AF3D-9D06-4E72-BEBF-AEE9E72C1328}" srcOrd="2" destOrd="0" presId="urn:microsoft.com/office/officeart/2005/8/layout/hList1"/>
    <dgm:cxn modelId="{AE7886F9-EE32-42FD-9824-6A9DFEA70198}" type="presParOf" srcId="{F578AF3D-9D06-4E72-BEBF-AEE9E72C1328}" destId="{93AB8396-BAB2-4D06-9D53-5D25216107EE}" srcOrd="0" destOrd="0" presId="urn:microsoft.com/office/officeart/2005/8/layout/hList1"/>
    <dgm:cxn modelId="{12E7B883-CCD8-48C5-9190-D930BB6ABCD4}" type="presParOf" srcId="{F578AF3D-9D06-4E72-BEBF-AEE9E72C1328}" destId="{841021C7-2B83-41F5-AF02-5D18C96EFB5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FB356D-D9F9-493B-8453-9B50E435C3CB}" type="doc">
      <dgm:prSet loTypeId="urn:microsoft.com/office/officeart/2005/8/layout/hList7" loCatId="list" qsTypeId="urn:microsoft.com/office/officeart/2005/8/quickstyle/simple1" qsCatId="simple" csTypeId="urn:microsoft.com/office/officeart/2005/8/colors/colorful3" csCatId="colorful" phldr="1"/>
      <dgm:spPr/>
      <dgm:t>
        <a:bodyPr/>
        <a:lstStyle/>
        <a:p>
          <a:endParaRPr lang="es-CO"/>
        </a:p>
      </dgm:t>
    </dgm:pt>
    <dgm:pt modelId="{208AB98F-3088-4354-978A-A8D7B75115E1}">
      <dgm:prSet phldrT="[Texto]" custT="1"/>
      <dgm:spPr/>
      <dgm:t>
        <a:bodyPr/>
        <a:lstStyle/>
        <a:p>
          <a:pPr algn="ctr">
            <a:buFont typeface="+mj-lt"/>
            <a:buAutoNum type="arabicPeriod"/>
          </a:pPr>
          <a:endParaRPr lang="es-MX" sz="1800" b="1" dirty="0"/>
        </a:p>
        <a:p>
          <a:pPr algn="ctr">
            <a:buFont typeface="+mj-lt"/>
            <a:buAutoNum type="arabicPeriod"/>
          </a:pPr>
          <a:endParaRPr lang="es-MX" sz="1800" b="1" dirty="0"/>
        </a:p>
        <a:p>
          <a:pPr algn="just">
            <a:buFont typeface="+mj-lt"/>
            <a:buAutoNum type="arabicPeriod"/>
          </a:pPr>
          <a:r>
            <a:rPr lang="es-MX" sz="1800" b="1" dirty="0"/>
            <a:t>Escuela de padres presenciales por sedes: sedes rurales y urbana mixta.  Temas: Estilos de crianza responsable y cuidado de la salud mental en Padres e hijos, con la Docente Orientadora de la institución educativa.</a:t>
          </a:r>
          <a:endParaRPr lang="es-CO" sz="1800" dirty="0"/>
        </a:p>
      </dgm:t>
    </dgm:pt>
    <dgm:pt modelId="{E2B76A24-C52E-4B3E-965A-D469B31AED84}" type="parTrans" cxnId="{2AB45153-53A5-443A-A0E0-CE376BCCB730}">
      <dgm:prSet/>
      <dgm:spPr/>
      <dgm:t>
        <a:bodyPr/>
        <a:lstStyle/>
        <a:p>
          <a:endParaRPr lang="es-CO"/>
        </a:p>
      </dgm:t>
    </dgm:pt>
    <dgm:pt modelId="{CCB8F716-CB1D-4D6B-BC65-92377C8FCF91}" type="sibTrans" cxnId="{2AB45153-53A5-443A-A0E0-CE376BCCB730}">
      <dgm:prSet/>
      <dgm:spPr/>
      <dgm:t>
        <a:bodyPr/>
        <a:lstStyle/>
        <a:p>
          <a:endParaRPr lang="es-CO"/>
        </a:p>
      </dgm:t>
    </dgm:pt>
    <dgm:pt modelId="{CD03E36E-960F-4CA1-A041-3E34753CB35C}">
      <dgm:prSet phldrT="[Texto]" custT="1"/>
      <dgm:spPr/>
      <dgm:t>
        <a:bodyPr/>
        <a:lstStyle/>
        <a:p>
          <a:pPr algn="just">
            <a:buFont typeface="+mj-lt"/>
            <a:buAutoNum type="arabicPeriod"/>
          </a:pPr>
          <a:endParaRPr lang="es-MX" sz="1800" b="1" dirty="0"/>
        </a:p>
        <a:p>
          <a:pPr algn="just">
            <a:buFont typeface="+mj-lt"/>
            <a:buAutoNum type="arabicPeriod"/>
          </a:pPr>
          <a:endParaRPr lang="es-MX" sz="1800" b="1" dirty="0"/>
        </a:p>
        <a:p>
          <a:pPr algn="just">
            <a:buFont typeface="+mj-lt"/>
            <a:buAutoNum type="arabicPeriod"/>
          </a:pPr>
          <a:r>
            <a:rPr lang="es-MX" sz="1800" b="1" dirty="0"/>
            <a:t>Escuela de padres presencial general.  Para todos los padres de familia de la institución educativa, con el conferencista Jorge Duque Linares.  Temas:  Importancia del trabajo en equipo, sentido de pertenencia, compromiso, agradecimiento y autoestima.</a:t>
          </a:r>
          <a:endParaRPr lang="es-CO" sz="1800" dirty="0"/>
        </a:p>
      </dgm:t>
    </dgm:pt>
    <dgm:pt modelId="{C533C915-3C15-4E40-A332-7713C7DEC202}" type="parTrans" cxnId="{A0025041-04AD-4C37-9547-C1035DB51BE2}">
      <dgm:prSet/>
      <dgm:spPr/>
      <dgm:t>
        <a:bodyPr/>
        <a:lstStyle/>
        <a:p>
          <a:endParaRPr lang="es-CO"/>
        </a:p>
      </dgm:t>
    </dgm:pt>
    <dgm:pt modelId="{8E3CA206-8595-4EE1-8FD4-6FA1BCAEE673}" type="sibTrans" cxnId="{A0025041-04AD-4C37-9547-C1035DB51BE2}">
      <dgm:prSet/>
      <dgm:spPr/>
      <dgm:t>
        <a:bodyPr/>
        <a:lstStyle/>
        <a:p>
          <a:endParaRPr lang="es-CO"/>
        </a:p>
      </dgm:t>
    </dgm:pt>
    <dgm:pt modelId="{65875616-1E54-4D44-B2A5-DF376D7C9E78}">
      <dgm:prSet phldrT="[Texto]" custT="1"/>
      <dgm:spPr/>
      <dgm:t>
        <a:bodyPr/>
        <a:lstStyle/>
        <a:p>
          <a:pPr algn="just">
            <a:buFont typeface="+mj-lt"/>
            <a:buAutoNum type="arabicPeriod"/>
          </a:pPr>
          <a:endParaRPr lang="es-MX" sz="1800" b="1" dirty="0"/>
        </a:p>
        <a:p>
          <a:pPr algn="just">
            <a:buFont typeface="+mj-lt"/>
            <a:buAutoNum type="arabicPeriod"/>
          </a:pPr>
          <a:r>
            <a:rPr lang="es-MX" sz="1800" b="1" dirty="0"/>
            <a:t>Escuela para padres de familia virtual.  Para todos los padres de familia de la institución educativa, con el acompañamiento de la Universidad Juan De Castellanos.  Tema:  habilidades para la vida desde el entorno familia. </a:t>
          </a:r>
          <a:endParaRPr lang="es-CO" sz="1800" dirty="0"/>
        </a:p>
      </dgm:t>
    </dgm:pt>
    <dgm:pt modelId="{C6807347-8646-4C31-A621-1F2469607B85}" type="parTrans" cxnId="{6E4DD366-702C-4755-87B8-CDAA373CF304}">
      <dgm:prSet/>
      <dgm:spPr/>
      <dgm:t>
        <a:bodyPr/>
        <a:lstStyle/>
        <a:p>
          <a:endParaRPr lang="es-CO"/>
        </a:p>
      </dgm:t>
    </dgm:pt>
    <dgm:pt modelId="{62F7B18C-9200-4FD8-8B89-9A4B9FCE4149}" type="sibTrans" cxnId="{6E4DD366-702C-4755-87B8-CDAA373CF304}">
      <dgm:prSet/>
      <dgm:spPr/>
      <dgm:t>
        <a:bodyPr/>
        <a:lstStyle/>
        <a:p>
          <a:endParaRPr lang="es-CO"/>
        </a:p>
      </dgm:t>
    </dgm:pt>
    <dgm:pt modelId="{C2682763-4A21-4619-A56F-A12ACBC84010}" type="pres">
      <dgm:prSet presAssocID="{06FB356D-D9F9-493B-8453-9B50E435C3CB}" presName="Name0" presStyleCnt="0">
        <dgm:presLayoutVars>
          <dgm:dir/>
          <dgm:resizeHandles val="exact"/>
        </dgm:presLayoutVars>
      </dgm:prSet>
      <dgm:spPr/>
    </dgm:pt>
    <dgm:pt modelId="{E4025FCF-6286-4B20-B27A-573F132E2514}" type="pres">
      <dgm:prSet presAssocID="{06FB356D-D9F9-493B-8453-9B50E435C3CB}" presName="fgShape" presStyleLbl="fgShp" presStyleIdx="0" presStyleCnt="1" custLinFactNeighborY="35613"/>
      <dgm:spPr/>
    </dgm:pt>
    <dgm:pt modelId="{6BC8F37B-4F5D-4127-AD6E-44BB8F5AA477}" type="pres">
      <dgm:prSet presAssocID="{06FB356D-D9F9-493B-8453-9B50E435C3CB}" presName="linComp" presStyleCnt="0"/>
      <dgm:spPr/>
    </dgm:pt>
    <dgm:pt modelId="{941B905C-ADA0-42D0-AC15-ACED52E948D2}" type="pres">
      <dgm:prSet presAssocID="{208AB98F-3088-4354-978A-A8D7B75115E1}" presName="compNode" presStyleCnt="0"/>
      <dgm:spPr/>
    </dgm:pt>
    <dgm:pt modelId="{5DCB9281-0D64-4636-A29F-D8CA7C7A76DE}" type="pres">
      <dgm:prSet presAssocID="{208AB98F-3088-4354-978A-A8D7B75115E1}" presName="bkgdShape" presStyleLbl="node1" presStyleIdx="0" presStyleCnt="3"/>
      <dgm:spPr/>
    </dgm:pt>
    <dgm:pt modelId="{0AF67640-C10A-4B1B-9351-CF4F927104D2}" type="pres">
      <dgm:prSet presAssocID="{208AB98F-3088-4354-978A-A8D7B75115E1}" presName="nodeTx" presStyleLbl="node1" presStyleIdx="0" presStyleCnt="3">
        <dgm:presLayoutVars>
          <dgm:bulletEnabled val="1"/>
        </dgm:presLayoutVars>
      </dgm:prSet>
      <dgm:spPr/>
    </dgm:pt>
    <dgm:pt modelId="{7B7CFB68-6A2D-477C-A401-BA2EAF715FF3}" type="pres">
      <dgm:prSet presAssocID="{208AB98F-3088-4354-978A-A8D7B75115E1}" presName="invisiNode" presStyleLbl="node1" presStyleIdx="0" presStyleCnt="3"/>
      <dgm:spPr/>
    </dgm:pt>
    <dgm:pt modelId="{B95DC73B-4893-412A-88D8-11CB685AA533}" type="pres">
      <dgm:prSet presAssocID="{208AB98F-3088-4354-978A-A8D7B75115E1}" presName="imagNode" presStyleLbl="fgImgPlace1" presStyleIdx="0" presStyleCnt="3" custScaleX="132819" custScaleY="127306"/>
      <dgm:spPr>
        <a:blipFill rotWithShape="1">
          <a:blip xmlns:r="http://schemas.openxmlformats.org/officeDocument/2006/relationships" r:embed="rId1"/>
          <a:srcRect/>
          <a:stretch>
            <a:fillRect l="-35000" r="-35000"/>
          </a:stretch>
        </a:blipFill>
      </dgm:spPr>
    </dgm:pt>
    <dgm:pt modelId="{8788BC92-0E96-4FBD-9EB3-1A05C9041DC9}" type="pres">
      <dgm:prSet presAssocID="{CCB8F716-CB1D-4D6B-BC65-92377C8FCF91}" presName="sibTrans" presStyleLbl="sibTrans2D1" presStyleIdx="0" presStyleCnt="0"/>
      <dgm:spPr/>
    </dgm:pt>
    <dgm:pt modelId="{721BD1BF-08A0-4585-A10C-57890FCEF828}" type="pres">
      <dgm:prSet presAssocID="{CD03E36E-960F-4CA1-A041-3E34753CB35C}" presName="compNode" presStyleCnt="0"/>
      <dgm:spPr/>
    </dgm:pt>
    <dgm:pt modelId="{7AA62103-DD73-44CF-9E65-4962127DBB41}" type="pres">
      <dgm:prSet presAssocID="{CD03E36E-960F-4CA1-A041-3E34753CB35C}" presName="bkgdShape" presStyleLbl="node1" presStyleIdx="1" presStyleCnt="3"/>
      <dgm:spPr/>
    </dgm:pt>
    <dgm:pt modelId="{44FE5225-4552-4E06-8290-ED5B7487DD5F}" type="pres">
      <dgm:prSet presAssocID="{CD03E36E-960F-4CA1-A041-3E34753CB35C}" presName="nodeTx" presStyleLbl="node1" presStyleIdx="1" presStyleCnt="3">
        <dgm:presLayoutVars>
          <dgm:bulletEnabled val="1"/>
        </dgm:presLayoutVars>
      </dgm:prSet>
      <dgm:spPr/>
    </dgm:pt>
    <dgm:pt modelId="{5CA96008-D405-4577-839F-947729E74B81}" type="pres">
      <dgm:prSet presAssocID="{CD03E36E-960F-4CA1-A041-3E34753CB35C}" presName="invisiNode" presStyleLbl="node1" presStyleIdx="1" presStyleCnt="3"/>
      <dgm:spPr/>
    </dgm:pt>
    <dgm:pt modelId="{F494DD74-C3E8-4D21-95A8-13D6BD7725ED}" type="pres">
      <dgm:prSet presAssocID="{CD03E36E-960F-4CA1-A041-3E34753CB35C}" presName="imagNode" presStyleLbl="fgImgPlace1" presStyleIdx="1" presStyleCnt="3" custScaleX="132819" custScaleY="127306"/>
      <dgm:spPr>
        <a:blipFill rotWithShape="1">
          <a:blip xmlns:r="http://schemas.openxmlformats.org/officeDocument/2006/relationships" r:embed="rId2"/>
          <a:srcRect/>
          <a:stretch>
            <a:fillRect l="-14000" r="-14000"/>
          </a:stretch>
        </a:blipFill>
      </dgm:spPr>
    </dgm:pt>
    <dgm:pt modelId="{BA0C6624-8B22-4BC6-A79E-3B01601BB0D9}" type="pres">
      <dgm:prSet presAssocID="{8E3CA206-8595-4EE1-8FD4-6FA1BCAEE673}" presName="sibTrans" presStyleLbl="sibTrans2D1" presStyleIdx="0" presStyleCnt="0"/>
      <dgm:spPr/>
    </dgm:pt>
    <dgm:pt modelId="{8199F771-C5CB-4A6C-8F26-E79382F9935F}" type="pres">
      <dgm:prSet presAssocID="{65875616-1E54-4D44-B2A5-DF376D7C9E78}" presName="compNode" presStyleCnt="0"/>
      <dgm:spPr/>
    </dgm:pt>
    <dgm:pt modelId="{7044D4D0-0591-42A1-93A8-6DECE70E7D1A}" type="pres">
      <dgm:prSet presAssocID="{65875616-1E54-4D44-B2A5-DF376D7C9E78}" presName="bkgdShape" presStyleLbl="node1" presStyleIdx="2" presStyleCnt="3"/>
      <dgm:spPr/>
    </dgm:pt>
    <dgm:pt modelId="{08C44D53-2A9D-4185-8FFB-0C5B909A94CE}" type="pres">
      <dgm:prSet presAssocID="{65875616-1E54-4D44-B2A5-DF376D7C9E78}" presName="nodeTx" presStyleLbl="node1" presStyleIdx="2" presStyleCnt="3">
        <dgm:presLayoutVars>
          <dgm:bulletEnabled val="1"/>
        </dgm:presLayoutVars>
      </dgm:prSet>
      <dgm:spPr/>
    </dgm:pt>
    <dgm:pt modelId="{4851C91B-2DBD-4272-A387-BF330E0AB41B}" type="pres">
      <dgm:prSet presAssocID="{65875616-1E54-4D44-B2A5-DF376D7C9E78}" presName="invisiNode" presStyleLbl="node1" presStyleIdx="2" presStyleCnt="3"/>
      <dgm:spPr/>
    </dgm:pt>
    <dgm:pt modelId="{6AD75472-9761-4A00-8A3A-5E9FE90686D9}" type="pres">
      <dgm:prSet presAssocID="{65875616-1E54-4D44-B2A5-DF376D7C9E78}" presName="imagNode" presStyleLbl="fgImgPlace1" presStyleIdx="2" presStyleCnt="3" custScaleX="132819" custScaleY="127306"/>
      <dgm:spPr>
        <a:blipFill rotWithShape="1">
          <a:blip xmlns:r="http://schemas.openxmlformats.org/officeDocument/2006/relationships" r:embed="rId3"/>
          <a:srcRect/>
          <a:stretch>
            <a:fillRect l="-14000" r="-14000"/>
          </a:stretch>
        </a:blipFill>
      </dgm:spPr>
    </dgm:pt>
  </dgm:ptLst>
  <dgm:cxnLst>
    <dgm:cxn modelId="{9279AC2C-D76C-4543-9B12-3688AB6AB63A}" type="presOf" srcId="{CD03E36E-960F-4CA1-A041-3E34753CB35C}" destId="{7AA62103-DD73-44CF-9E65-4962127DBB41}" srcOrd="0" destOrd="0" presId="urn:microsoft.com/office/officeart/2005/8/layout/hList7"/>
    <dgm:cxn modelId="{F609BC3D-468E-4EBB-B73B-6BD547AE431C}" type="presOf" srcId="{65875616-1E54-4D44-B2A5-DF376D7C9E78}" destId="{08C44D53-2A9D-4185-8FFB-0C5B909A94CE}" srcOrd="1" destOrd="0" presId="urn:microsoft.com/office/officeart/2005/8/layout/hList7"/>
    <dgm:cxn modelId="{A0025041-04AD-4C37-9547-C1035DB51BE2}" srcId="{06FB356D-D9F9-493B-8453-9B50E435C3CB}" destId="{CD03E36E-960F-4CA1-A041-3E34753CB35C}" srcOrd="1" destOrd="0" parTransId="{C533C915-3C15-4E40-A332-7713C7DEC202}" sibTransId="{8E3CA206-8595-4EE1-8FD4-6FA1BCAEE673}"/>
    <dgm:cxn modelId="{8A097D43-FE68-4742-B26A-7097D4E9E7AC}" type="presOf" srcId="{CD03E36E-960F-4CA1-A041-3E34753CB35C}" destId="{44FE5225-4552-4E06-8290-ED5B7487DD5F}" srcOrd="1" destOrd="0" presId="urn:microsoft.com/office/officeart/2005/8/layout/hList7"/>
    <dgm:cxn modelId="{B87FA944-48E8-42E9-B48B-D4A0188868A8}" type="presOf" srcId="{208AB98F-3088-4354-978A-A8D7B75115E1}" destId="{5DCB9281-0D64-4636-A29F-D8CA7C7A76DE}" srcOrd="0" destOrd="0" presId="urn:microsoft.com/office/officeart/2005/8/layout/hList7"/>
    <dgm:cxn modelId="{1D649365-F7BD-40C3-A078-EBBB3929B6C0}" type="presOf" srcId="{CCB8F716-CB1D-4D6B-BC65-92377C8FCF91}" destId="{8788BC92-0E96-4FBD-9EB3-1A05C9041DC9}" srcOrd="0" destOrd="0" presId="urn:microsoft.com/office/officeart/2005/8/layout/hList7"/>
    <dgm:cxn modelId="{6E4DD366-702C-4755-87B8-CDAA373CF304}" srcId="{06FB356D-D9F9-493B-8453-9B50E435C3CB}" destId="{65875616-1E54-4D44-B2A5-DF376D7C9E78}" srcOrd="2" destOrd="0" parTransId="{C6807347-8646-4C31-A621-1F2469607B85}" sibTransId="{62F7B18C-9200-4FD8-8B89-9A4B9FCE4149}"/>
    <dgm:cxn modelId="{C827ED6A-B0B4-4370-B691-3C7B1433A61D}" type="presOf" srcId="{65875616-1E54-4D44-B2A5-DF376D7C9E78}" destId="{7044D4D0-0591-42A1-93A8-6DECE70E7D1A}" srcOrd="0" destOrd="0" presId="urn:microsoft.com/office/officeart/2005/8/layout/hList7"/>
    <dgm:cxn modelId="{2AB45153-53A5-443A-A0E0-CE376BCCB730}" srcId="{06FB356D-D9F9-493B-8453-9B50E435C3CB}" destId="{208AB98F-3088-4354-978A-A8D7B75115E1}" srcOrd="0" destOrd="0" parTransId="{E2B76A24-C52E-4B3E-965A-D469B31AED84}" sibTransId="{CCB8F716-CB1D-4D6B-BC65-92377C8FCF91}"/>
    <dgm:cxn modelId="{5BF5008A-C067-429C-A0F1-C5C6DB275511}" type="presOf" srcId="{208AB98F-3088-4354-978A-A8D7B75115E1}" destId="{0AF67640-C10A-4B1B-9351-CF4F927104D2}" srcOrd="1" destOrd="0" presId="urn:microsoft.com/office/officeart/2005/8/layout/hList7"/>
    <dgm:cxn modelId="{EC5276C6-96CD-4E04-A6A5-1F053F363D38}" type="presOf" srcId="{06FB356D-D9F9-493B-8453-9B50E435C3CB}" destId="{C2682763-4A21-4619-A56F-A12ACBC84010}" srcOrd="0" destOrd="0" presId="urn:microsoft.com/office/officeart/2005/8/layout/hList7"/>
    <dgm:cxn modelId="{FE1AACEE-3532-4B9D-95C2-39F8F257C425}" type="presOf" srcId="{8E3CA206-8595-4EE1-8FD4-6FA1BCAEE673}" destId="{BA0C6624-8B22-4BC6-A79E-3B01601BB0D9}" srcOrd="0" destOrd="0" presId="urn:microsoft.com/office/officeart/2005/8/layout/hList7"/>
    <dgm:cxn modelId="{2924DF40-8ED8-4257-8093-E137D0DFCA04}" type="presParOf" srcId="{C2682763-4A21-4619-A56F-A12ACBC84010}" destId="{E4025FCF-6286-4B20-B27A-573F132E2514}" srcOrd="0" destOrd="0" presId="urn:microsoft.com/office/officeart/2005/8/layout/hList7"/>
    <dgm:cxn modelId="{DC18447D-DB9D-4FDC-A0D4-2C3FD7DE3FE8}" type="presParOf" srcId="{C2682763-4A21-4619-A56F-A12ACBC84010}" destId="{6BC8F37B-4F5D-4127-AD6E-44BB8F5AA477}" srcOrd="1" destOrd="0" presId="urn:microsoft.com/office/officeart/2005/8/layout/hList7"/>
    <dgm:cxn modelId="{C57F2372-FA83-4E07-8FCD-DA7B9D3953E2}" type="presParOf" srcId="{6BC8F37B-4F5D-4127-AD6E-44BB8F5AA477}" destId="{941B905C-ADA0-42D0-AC15-ACED52E948D2}" srcOrd="0" destOrd="0" presId="urn:microsoft.com/office/officeart/2005/8/layout/hList7"/>
    <dgm:cxn modelId="{13F11936-5575-4F70-B2B1-CBA9C309F116}" type="presParOf" srcId="{941B905C-ADA0-42D0-AC15-ACED52E948D2}" destId="{5DCB9281-0D64-4636-A29F-D8CA7C7A76DE}" srcOrd="0" destOrd="0" presId="urn:microsoft.com/office/officeart/2005/8/layout/hList7"/>
    <dgm:cxn modelId="{5F23E01D-6337-4ED6-A21C-50E256F59AB5}" type="presParOf" srcId="{941B905C-ADA0-42D0-AC15-ACED52E948D2}" destId="{0AF67640-C10A-4B1B-9351-CF4F927104D2}" srcOrd="1" destOrd="0" presId="urn:microsoft.com/office/officeart/2005/8/layout/hList7"/>
    <dgm:cxn modelId="{0FA06276-9415-479D-9DC3-54DA43DA27DA}" type="presParOf" srcId="{941B905C-ADA0-42D0-AC15-ACED52E948D2}" destId="{7B7CFB68-6A2D-477C-A401-BA2EAF715FF3}" srcOrd="2" destOrd="0" presId="urn:microsoft.com/office/officeart/2005/8/layout/hList7"/>
    <dgm:cxn modelId="{89C1BA91-00FD-494E-B706-47DE3869B576}" type="presParOf" srcId="{941B905C-ADA0-42D0-AC15-ACED52E948D2}" destId="{B95DC73B-4893-412A-88D8-11CB685AA533}" srcOrd="3" destOrd="0" presId="urn:microsoft.com/office/officeart/2005/8/layout/hList7"/>
    <dgm:cxn modelId="{42886F71-7B23-4FAF-AA65-7ECEA98BBFF0}" type="presParOf" srcId="{6BC8F37B-4F5D-4127-AD6E-44BB8F5AA477}" destId="{8788BC92-0E96-4FBD-9EB3-1A05C9041DC9}" srcOrd="1" destOrd="0" presId="urn:microsoft.com/office/officeart/2005/8/layout/hList7"/>
    <dgm:cxn modelId="{42D695A1-5252-4528-A0CB-C6CEF13D16AD}" type="presParOf" srcId="{6BC8F37B-4F5D-4127-AD6E-44BB8F5AA477}" destId="{721BD1BF-08A0-4585-A10C-57890FCEF828}" srcOrd="2" destOrd="0" presId="urn:microsoft.com/office/officeart/2005/8/layout/hList7"/>
    <dgm:cxn modelId="{4F3975DD-F4D6-4A8C-83DE-A3799B861474}" type="presParOf" srcId="{721BD1BF-08A0-4585-A10C-57890FCEF828}" destId="{7AA62103-DD73-44CF-9E65-4962127DBB41}" srcOrd="0" destOrd="0" presId="urn:microsoft.com/office/officeart/2005/8/layout/hList7"/>
    <dgm:cxn modelId="{982852C2-132B-414F-960E-C7A685356305}" type="presParOf" srcId="{721BD1BF-08A0-4585-A10C-57890FCEF828}" destId="{44FE5225-4552-4E06-8290-ED5B7487DD5F}" srcOrd="1" destOrd="0" presId="urn:microsoft.com/office/officeart/2005/8/layout/hList7"/>
    <dgm:cxn modelId="{4273330D-A97E-4E2E-A8B5-32C2F8CD0FC2}" type="presParOf" srcId="{721BD1BF-08A0-4585-A10C-57890FCEF828}" destId="{5CA96008-D405-4577-839F-947729E74B81}" srcOrd="2" destOrd="0" presId="urn:microsoft.com/office/officeart/2005/8/layout/hList7"/>
    <dgm:cxn modelId="{57E8A2E6-C2B2-487D-8C11-C945B7F5A32B}" type="presParOf" srcId="{721BD1BF-08A0-4585-A10C-57890FCEF828}" destId="{F494DD74-C3E8-4D21-95A8-13D6BD7725ED}" srcOrd="3" destOrd="0" presId="urn:microsoft.com/office/officeart/2005/8/layout/hList7"/>
    <dgm:cxn modelId="{8F1174AD-5997-4FC4-9781-140BA88D1615}" type="presParOf" srcId="{6BC8F37B-4F5D-4127-AD6E-44BB8F5AA477}" destId="{BA0C6624-8B22-4BC6-A79E-3B01601BB0D9}" srcOrd="3" destOrd="0" presId="urn:microsoft.com/office/officeart/2005/8/layout/hList7"/>
    <dgm:cxn modelId="{317FFB0F-0218-4D05-A2B1-A86AD34C7C17}" type="presParOf" srcId="{6BC8F37B-4F5D-4127-AD6E-44BB8F5AA477}" destId="{8199F771-C5CB-4A6C-8F26-E79382F9935F}" srcOrd="4" destOrd="0" presId="urn:microsoft.com/office/officeart/2005/8/layout/hList7"/>
    <dgm:cxn modelId="{0CBB995C-5D15-4F75-B2A3-1EAAB82ED112}" type="presParOf" srcId="{8199F771-C5CB-4A6C-8F26-E79382F9935F}" destId="{7044D4D0-0591-42A1-93A8-6DECE70E7D1A}" srcOrd="0" destOrd="0" presId="urn:microsoft.com/office/officeart/2005/8/layout/hList7"/>
    <dgm:cxn modelId="{5094B549-4BDE-42D2-B9F3-A99264F08C83}" type="presParOf" srcId="{8199F771-C5CB-4A6C-8F26-E79382F9935F}" destId="{08C44D53-2A9D-4185-8FFB-0C5B909A94CE}" srcOrd="1" destOrd="0" presId="urn:microsoft.com/office/officeart/2005/8/layout/hList7"/>
    <dgm:cxn modelId="{6FB02F50-42F8-47D8-AAAE-F4E5EF76270C}" type="presParOf" srcId="{8199F771-C5CB-4A6C-8F26-E79382F9935F}" destId="{4851C91B-2DBD-4272-A387-BF330E0AB41B}" srcOrd="2" destOrd="0" presId="urn:microsoft.com/office/officeart/2005/8/layout/hList7"/>
    <dgm:cxn modelId="{162BCBCF-5D63-4D6D-AB31-FF73184B808F}" type="presParOf" srcId="{8199F771-C5CB-4A6C-8F26-E79382F9935F}" destId="{6AD75472-9761-4A00-8A3A-5E9FE90686D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01E882-B891-4B65-BF3A-F55ADD5EFE93}" type="doc">
      <dgm:prSet loTypeId="urn:microsoft.com/office/officeart/2005/8/layout/vList4" loCatId="picture" qsTypeId="urn:microsoft.com/office/officeart/2005/8/quickstyle/simple1" qsCatId="simple" csTypeId="urn:microsoft.com/office/officeart/2005/8/colors/colorful2" csCatId="colorful" phldr="1"/>
      <dgm:spPr/>
      <dgm:t>
        <a:bodyPr/>
        <a:lstStyle/>
        <a:p>
          <a:endParaRPr lang="es-CO"/>
        </a:p>
      </dgm:t>
    </dgm:pt>
    <dgm:pt modelId="{61AE242E-5B3A-4EAD-A4B7-403E483DABAF}">
      <dgm:prSet phldrT="[Texto]" custT="1"/>
      <dgm:spPr/>
      <dgm:t>
        <a:bodyPr/>
        <a:lstStyle/>
        <a:p>
          <a:pPr algn="just">
            <a:buNone/>
          </a:pPr>
          <a:r>
            <a:rPr lang="es-MX" sz="2400" b="1" dirty="0"/>
            <a:t>A la fecha la institución cuenta con 36 estudiantes identificados con necesidades educativas especiales, registrados en el SIMAT según tipo de discapacidad (intelectual, física, psicosocial y mixta).  A todos ellos se les realiza el plan individual de ajustes razonables  (PIAR) en cada asignatura según sus necesidades específicas.</a:t>
          </a:r>
          <a:endParaRPr lang="es-CO" sz="2400" dirty="0"/>
        </a:p>
      </dgm:t>
    </dgm:pt>
    <dgm:pt modelId="{BBB938B1-969E-460D-BD4C-F080D15C1737}" type="parTrans" cxnId="{E72EE123-42AC-4113-9515-80590FBCAD44}">
      <dgm:prSet/>
      <dgm:spPr/>
      <dgm:t>
        <a:bodyPr/>
        <a:lstStyle/>
        <a:p>
          <a:endParaRPr lang="es-CO"/>
        </a:p>
      </dgm:t>
    </dgm:pt>
    <dgm:pt modelId="{1708F3BA-390C-4E7F-83F5-75F7896032C1}" type="sibTrans" cxnId="{E72EE123-42AC-4113-9515-80590FBCAD44}">
      <dgm:prSet/>
      <dgm:spPr/>
      <dgm:t>
        <a:bodyPr/>
        <a:lstStyle/>
        <a:p>
          <a:endParaRPr lang="es-CO"/>
        </a:p>
      </dgm:t>
    </dgm:pt>
    <dgm:pt modelId="{EAD5158B-F545-458F-945F-20A2BDD4FB8A}">
      <dgm:prSet phldrT="[Texto]" custT="1"/>
      <dgm:spPr/>
      <dgm:t>
        <a:bodyPr/>
        <a:lstStyle/>
        <a:p>
          <a:pPr algn="just">
            <a:buNone/>
          </a:pPr>
          <a:r>
            <a:rPr lang="es-MX" sz="2400" b="1" dirty="0"/>
            <a:t>Se ha seleccionado un grupo de estudiantes con mayor complejidad en su aprendizaje para que, semanalmente, dediquen dos horas a artes y manualidades.  El objetivo es que puedan descubrir habilidades y potenciar lo que están aprendiendo.</a:t>
          </a:r>
          <a:endParaRPr lang="es-CO" sz="2400" dirty="0"/>
        </a:p>
      </dgm:t>
    </dgm:pt>
    <dgm:pt modelId="{07FBE3E0-DF12-4B27-A4AE-55EE3E8C2192}" type="parTrans" cxnId="{23272168-5300-4E40-89CC-164340A99BD7}">
      <dgm:prSet/>
      <dgm:spPr/>
      <dgm:t>
        <a:bodyPr/>
        <a:lstStyle/>
        <a:p>
          <a:endParaRPr lang="es-CO"/>
        </a:p>
      </dgm:t>
    </dgm:pt>
    <dgm:pt modelId="{19B256F5-226D-4E5B-A47D-D2941516371B}" type="sibTrans" cxnId="{23272168-5300-4E40-89CC-164340A99BD7}">
      <dgm:prSet/>
      <dgm:spPr/>
      <dgm:t>
        <a:bodyPr/>
        <a:lstStyle/>
        <a:p>
          <a:endParaRPr lang="es-CO"/>
        </a:p>
      </dgm:t>
    </dgm:pt>
    <dgm:pt modelId="{B01158E2-0B73-401A-B660-F60F45626548}" type="pres">
      <dgm:prSet presAssocID="{3901E882-B891-4B65-BF3A-F55ADD5EFE93}" presName="linear" presStyleCnt="0">
        <dgm:presLayoutVars>
          <dgm:dir/>
          <dgm:resizeHandles val="exact"/>
        </dgm:presLayoutVars>
      </dgm:prSet>
      <dgm:spPr/>
    </dgm:pt>
    <dgm:pt modelId="{64BB905D-4D49-4E81-A333-F35CEB391297}" type="pres">
      <dgm:prSet presAssocID="{61AE242E-5B3A-4EAD-A4B7-403E483DABAF}" presName="comp" presStyleCnt="0"/>
      <dgm:spPr/>
    </dgm:pt>
    <dgm:pt modelId="{E69A6B47-1EAF-4BD0-8F46-5B222863E2C6}" type="pres">
      <dgm:prSet presAssocID="{61AE242E-5B3A-4EAD-A4B7-403E483DABAF}" presName="box" presStyleLbl="node1" presStyleIdx="0" presStyleCnt="2" custLinFactNeighborX="-1270" custLinFactNeighborY="-10539"/>
      <dgm:spPr/>
    </dgm:pt>
    <dgm:pt modelId="{153EDC72-A6C4-47B4-B0C2-930C7DA477ED}" type="pres">
      <dgm:prSet presAssocID="{61AE242E-5B3A-4EAD-A4B7-403E483DABAF}" presName="img" presStyleLbl="fgImgPlace1" presStyleIdx="0" presStyleCnt="2"/>
      <dgm:spPr>
        <a:blipFill rotWithShape="1">
          <a:blip xmlns:r="http://schemas.openxmlformats.org/officeDocument/2006/relationships" r:embed="rId1"/>
          <a:srcRect/>
          <a:stretch>
            <a:fillRect l="-37000" r="-37000"/>
          </a:stretch>
        </a:blipFill>
      </dgm:spPr>
    </dgm:pt>
    <dgm:pt modelId="{C98577F6-D7CA-4D2B-8375-1D1C6D09FEBF}" type="pres">
      <dgm:prSet presAssocID="{61AE242E-5B3A-4EAD-A4B7-403E483DABAF}" presName="text" presStyleLbl="node1" presStyleIdx="0" presStyleCnt="2">
        <dgm:presLayoutVars>
          <dgm:bulletEnabled val="1"/>
        </dgm:presLayoutVars>
      </dgm:prSet>
      <dgm:spPr/>
    </dgm:pt>
    <dgm:pt modelId="{39F0A6B5-5D21-4FAE-BD81-2AC861734072}" type="pres">
      <dgm:prSet presAssocID="{1708F3BA-390C-4E7F-83F5-75F7896032C1}" presName="spacer" presStyleCnt="0"/>
      <dgm:spPr/>
    </dgm:pt>
    <dgm:pt modelId="{DD5940F4-D03A-43C5-8C4B-0F0FFA5EA3AF}" type="pres">
      <dgm:prSet presAssocID="{EAD5158B-F545-458F-945F-20A2BDD4FB8A}" presName="comp" presStyleCnt="0"/>
      <dgm:spPr/>
    </dgm:pt>
    <dgm:pt modelId="{03DC12C3-B950-48EF-8315-29CA4F26CF7F}" type="pres">
      <dgm:prSet presAssocID="{EAD5158B-F545-458F-945F-20A2BDD4FB8A}" presName="box" presStyleLbl="node1" presStyleIdx="1" presStyleCnt="2" custLinFactNeighborX="-20335" custLinFactNeighborY="-6619"/>
      <dgm:spPr/>
    </dgm:pt>
    <dgm:pt modelId="{0BBF68C9-721B-4972-A09D-63D886EC6C22}" type="pres">
      <dgm:prSet presAssocID="{EAD5158B-F545-458F-945F-20A2BDD4FB8A}" presName="img" presStyleLbl="fgImgPlace1" presStyleIdx="1" presStyleCnt="2"/>
      <dgm:spPr>
        <a:blipFill rotWithShape="1">
          <a:blip xmlns:r="http://schemas.openxmlformats.org/officeDocument/2006/relationships" r:embed="rId2"/>
          <a:srcRect/>
          <a:stretch>
            <a:fillRect l="-2000" r="-2000"/>
          </a:stretch>
        </a:blipFill>
      </dgm:spPr>
    </dgm:pt>
    <dgm:pt modelId="{90EF8EB3-151C-42A9-AF14-1E1B854E53ED}" type="pres">
      <dgm:prSet presAssocID="{EAD5158B-F545-458F-945F-20A2BDD4FB8A}" presName="text" presStyleLbl="node1" presStyleIdx="1" presStyleCnt="2">
        <dgm:presLayoutVars>
          <dgm:bulletEnabled val="1"/>
        </dgm:presLayoutVars>
      </dgm:prSet>
      <dgm:spPr/>
    </dgm:pt>
  </dgm:ptLst>
  <dgm:cxnLst>
    <dgm:cxn modelId="{E72EE123-42AC-4113-9515-80590FBCAD44}" srcId="{3901E882-B891-4B65-BF3A-F55ADD5EFE93}" destId="{61AE242E-5B3A-4EAD-A4B7-403E483DABAF}" srcOrd="0" destOrd="0" parTransId="{BBB938B1-969E-460D-BD4C-F080D15C1737}" sibTransId="{1708F3BA-390C-4E7F-83F5-75F7896032C1}"/>
    <dgm:cxn modelId="{C4797C39-DF9C-476A-B9F3-C655607C5158}" type="presOf" srcId="{3901E882-B891-4B65-BF3A-F55ADD5EFE93}" destId="{B01158E2-0B73-401A-B660-F60F45626548}" srcOrd="0" destOrd="0" presId="urn:microsoft.com/office/officeart/2005/8/layout/vList4"/>
    <dgm:cxn modelId="{23272168-5300-4E40-89CC-164340A99BD7}" srcId="{3901E882-B891-4B65-BF3A-F55ADD5EFE93}" destId="{EAD5158B-F545-458F-945F-20A2BDD4FB8A}" srcOrd="1" destOrd="0" parTransId="{07FBE3E0-DF12-4B27-A4AE-55EE3E8C2192}" sibTransId="{19B256F5-226D-4E5B-A47D-D2941516371B}"/>
    <dgm:cxn modelId="{852FE294-753E-4110-BB57-9AB596EE4BD7}" type="presOf" srcId="{EAD5158B-F545-458F-945F-20A2BDD4FB8A}" destId="{90EF8EB3-151C-42A9-AF14-1E1B854E53ED}" srcOrd="1" destOrd="0" presId="urn:microsoft.com/office/officeart/2005/8/layout/vList4"/>
    <dgm:cxn modelId="{664F3F99-3CBB-44AD-8B84-B4BF69443D68}" type="presOf" srcId="{61AE242E-5B3A-4EAD-A4B7-403E483DABAF}" destId="{C98577F6-D7CA-4D2B-8375-1D1C6D09FEBF}" srcOrd="1" destOrd="0" presId="urn:microsoft.com/office/officeart/2005/8/layout/vList4"/>
    <dgm:cxn modelId="{BB980E9E-AE17-4021-8B67-8D22436B0CF0}" type="presOf" srcId="{EAD5158B-F545-458F-945F-20A2BDD4FB8A}" destId="{03DC12C3-B950-48EF-8315-29CA4F26CF7F}" srcOrd="0" destOrd="0" presId="urn:microsoft.com/office/officeart/2005/8/layout/vList4"/>
    <dgm:cxn modelId="{23E215D1-FC15-45E2-A27D-98ABC42951E3}" type="presOf" srcId="{61AE242E-5B3A-4EAD-A4B7-403E483DABAF}" destId="{E69A6B47-1EAF-4BD0-8F46-5B222863E2C6}" srcOrd="0" destOrd="0" presId="urn:microsoft.com/office/officeart/2005/8/layout/vList4"/>
    <dgm:cxn modelId="{915E6CB7-3833-41DB-97CD-495DE5301B7C}" type="presParOf" srcId="{B01158E2-0B73-401A-B660-F60F45626548}" destId="{64BB905D-4D49-4E81-A333-F35CEB391297}" srcOrd="0" destOrd="0" presId="urn:microsoft.com/office/officeart/2005/8/layout/vList4"/>
    <dgm:cxn modelId="{F78D30E2-1336-4A91-B6D9-2C7AF0029F85}" type="presParOf" srcId="{64BB905D-4D49-4E81-A333-F35CEB391297}" destId="{E69A6B47-1EAF-4BD0-8F46-5B222863E2C6}" srcOrd="0" destOrd="0" presId="urn:microsoft.com/office/officeart/2005/8/layout/vList4"/>
    <dgm:cxn modelId="{79E2AC23-6A64-4B7C-85E3-B176F5C70811}" type="presParOf" srcId="{64BB905D-4D49-4E81-A333-F35CEB391297}" destId="{153EDC72-A6C4-47B4-B0C2-930C7DA477ED}" srcOrd="1" destOrd="0" presId="urn:microsoft.com/office/officeart/2005/8/layout/vList4"/>
    <dgm:cxn modelId="{42B39868-A697-451E-87E9-D40ECE2E6E0D}" type="presParOf" srcId="{64BB905D-4D49-4E81-A333-F35CEB391297}" destId="{C98577F6-D7CA-4D2B-8375-1D1C6D09FEBF}" srcOrd="2" destOrd="0" presId="urn:microsoft.com/office/officeart/2005/8/layout/vList4"/>
    <dgm:cxn modelId="{4BC7A5A6-AF4B-4114-A822-185CBADFAF70}" type="presParOf" srcId="{B01158E2-0B73-401A-B660-F60F45626548}" destId="{39F0A6B5-5D21-4FAE-BD81-2AC861734072}" srcOrd="1" destOrd="0" presId="urn:microsoft.com/office/officeart/2005/8/layout/vList4"/>
    <dgm:cxn modelId="{97D84036-8C72-475B-87F3-4FE146BF1B94}" type="presParOf" srcId="{B01158E2-0B73-401A-B660-F60F45626548}" destId="{DD5940F4-D03A-43C5-8C4B-0F0FFA5EA3AF}" srcOrd="2" destOrd="0" presId="urn:microsoft.com/office/officeart/2005/8/layout/vList4"/>
    <dgm:cxn modelId="{308E7DBF-8AB5-4306-98FA-1B3CC958581F}" type="presParOf" srcId="{DD5940F4-D03A-43C5-8C4B-0F0FFA5EA3AF}" destId="{03DC12C3-B950-48EF-8315-29CA4F26CF7F}" srcOrd="0" destOrd="0" presId="urn:microsoft.com/office/officeart/2005/8/layout/vList4"/>
    <dgm:cxn modelId="{FD5DA754-6BF9-49EE-AB25-5F391F28B479}" type="presParOf" srcId="{DD5940F4-D03A-43C5-8C4B-0F0FFA5EA3AF}" destId="{0BBF68C9-721B-4972-A09D-63D886EC6C22}" srcOrd="1" destOrd="0" presId="urn:microsoft.com/office/officeart/2005/8/layout/vList4"/>
    <dgm:cxn modelId="{5F911422-7EB3-43DE-87B0-7C0C5CABA3A3}" type="presParOf" srcId="{DD5940F4-D03A-43C5-8C4B-0F0FFA5EA3AF}" destId="{90EF8EB3-151C-42A9-AF14-1E1B854E53ED}"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B6AF4-4F92-4ACF-B371-D7C3A2861EEC}">
      <dsp:nvSpPr>
        <dsp:cNvPr id="0" name=""/>
        <dsp:cNvSpPr/>
      </dsp:nvSpPr>
      <dsp:spPr>
        <a:xfrm>
          <a:off x="56" y="92846"/>
          <a:ext cx="5434195" cy="5472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s-MX" sz="2400" kern="1200" dirty="0"/>
            <a:t>1er Comité de Convivencia (05-03-26) </a:t>
          </a:r>
          <a:endParaRPr lang="es-CO" sz="2400" kern="1200" dirty="0"/>
        </a:p>
      </dsp:txBody>
      <dsp:txXfrm>
        <a:off x="56" y="92846"/>
        <a:ext cx="5434195" cy="547200"/>
      </dsp:txXfrm>
    </dsp:sp>
    <dsp:sp modelId="{2583E63B-09E4-4F20-8CC2-9AE943456C16}">
      <dsp:nvSpPr>
        <dsp:cNvPr id="0" name=""/>
        <dsp:cNvSpPr/>
      </dsp:nvSpPr>
      <dsp:spPr>
        <a:xfrm>
          <a:off x="25434" y="640046"/>
          <a:ext cx="5434195" cy="421314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s-MX" sz="2000" b="1" kern="1200" dirty="0"/>
            <a:t>Conformación e instalación del comité</a:t>
          </a:r>
          <a:endParaRPr lang="es-CO" sz="2000" kern="1200" dirty="0"/>
        </a:p>
        <a:p>
          <a:pPr marL="228600" lvl="1" indent="-228600" algn="l" defTabSz="889000">
            <a:lnSpc>
              <a:spcPct val="90000"/>
            </a:lnSpc>
            <a:spcBef>
              <a:spcPct val="0"/>
            </a:spcBef>
            <a:spcAft>
              <a:spcPct val="15000"/>
            </a:spcAft>
            <a:buChar char="•"/>
          </a:pPr>
          <a:r>
            <a:rPr lang="es-MX" sz="2000" b="1" kern="1200" dirty="0"/>
            <a:t>Nombramiento de la secretaría</a:t>
          </a:r>
          <a:endParaRPr lang="es-CO" sz="2000" kern="1200" dirty="0"/>
        </a:p>
        <a:p>
          <a:pPr marL="228600" lvl="1" indent="-228600" algn="l" defTabSz="889000">
            <a:lnSpc>
              <a:spcPct val="90000"/>
            </a:lnSpc>
            <a:spcBef>
              <a:spcPct val="0"/>
            </a:spcBef>
            <a:spcAft>
              <a:spcPct val="15000"/>
            </a:spcAft>
            <a:buChar char="•"/>
          </a:pPr>
          <a:r>
            <a:rPr lang="es-MX" sz="2000" b="1" kern="1200" dirty="0"/>
            <a:t>Lectura de las funciones del comité escolar de convivencia, </a:t>
          </a:r>
          <a:endParaRPr lang="es-CO" sz="2000" kern="1200" dirty="0"/>
        </a:p>
        <a:p>
          <a:pPr marL="228600" lvl="1" indent="-228600" algn="l" defTabSz="889000">
            <a:lnSpc>
              <a:spcPct val="90000"/>
            </a:lnSpc>
            <a:spcBef>
              <a:spcPct val="0"/>
            </a:spcBef>
            <a:spcAft>
              <a:spcPct val="15000"/>
            </a:spcAft>
            <a:buChar char="•"/>
          </a:pPr>
          <a:r>
            <a:rPr lang="es-MX" sz="2000" b="1" kern="1200" dirty="0"/>
            <a:t>Organización del cronogramade reuniones</a:t>
          </a:r>
          <a:endParaRPr lang="es-CO" sz="2000" kern="1200" dirty="0"/>
        </a:p>
        <a:p>
          <a:pPr marL="228600" lvl="1" indent="-228600" algn="l" defTabSz="889000">
            <a:lnSpc>
              <a:spcPct val="90000"/>
            </a:lnSpc>
            <a:spcBef>
              <a:spcPct val="0"/>
            </a:spcBef>
            <a:spcAft>
              <a:spcPct val="15000"/>
            </a:spcAft>
            <a:buChar char="•"/>
          </a:pPr>
          <a:r>
            <a:rPr lang="es-MX" sz="2000" b="1" kern="1200" dirty="0"/>
            <a:t>Socialización del plan de trabajo para el año 2026</a:t>
          </a:r>
          <a:endParaRPr lang="es-CO" sz="2000" kern="1200" dirty="0"/>
        </a:p>
      </dsp:txBody>
      <dsp:txXfrm>
        <a:off x="25434" y="640046"/>
        <a:ext cx="5434195" cy="4213146"/>
      </dsp:txXfrm>
    </dsp:sp>
    <dsp:sp modelId="{93AB8396-BAB2-4D06-9D53-5D25216107EE}">
      <dsp:nvSpPr>
        <dsp:cNvPr id="0" name=""/>
        <dsp:cNvSpPr/>
      </dsp:nvSpPr>
      <dsp:spPr>
        <a:xfrm>
          <a:off x="6195039" y="92846"/>
          <a:ext cx="5434195" cy="547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s-MX" sz="2400" kern="1200" dirty="0"/>
            <a:t>2do Comité de Convivencia    (20-05-26) </a:t>
          </a:r>
          <a:endParaRPr lang="es-CO" sz="2400" kern="1200" dirty="0"/>
        </a:p>
      </dsp:txBody>
      <dsp:txXfrm>
        <a:off x="6195039" y="92846"/>
        <a:ext cx="5434195" cy="547200"/>
      </dsp:txXfrm>
    </dsp:sp>
    <dsp:sp modelId="{841021C7-2B83-41F5-AF02-5D18C96EFB5A}">
      <dsp:nvSpPr>
        <dsp:cNvPr id="0" name=""/>
        <dsp:cNvSpPr/>
      </dsp:nvSpPr>
      <dsp:spPr>
        <a:xfrm>
          <a:off x="6169607" y="646029"/>
          <a:ext cx="5434195" cy="4213146"/>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s-MX" sz="1900" b="1" kern="1200" dirty="0"/>
            <a:t>Informes de coordinación de convivencia, docente de primaria, secundaria y orientadora</a:t>
          </a:r>
          <a:endParaRPr lang="es-CO" sz="1900" kern="1200" dirty="0"/>
        </a:p>
        <a:p>
          <a:pPr marL="171450" lvl="1" indent="-171450" algn="l" defTabSz="844550">
            <a:lnSpc>
              <a:spcPct val="90000"/>
            </a:lnSpc>
            <a:spcBef>
              <a:spcPct val="0"/>
            </a:spcBef>
            <a:spcAft>
              <a:spcPct val="15000"/>
            </a:spcAft>
            <a:buChar char="•"/>
          </a:pPr>
          <a:r>
            <a:rPr lang="es-MX" sz="1900" b="1" kern="1200" dirty="0"/>
            <a:t>Acuerdos</a:t>
          </a:r>
          <a:endParaRPr lang="es-CO" sz="1900" kern="1200" dirty="0"/>
        </a:p>
        <a:p>
          <a:pPr marL="171450" lvl="1" indent="-171450" algn="l" defTabSz="844550">
            <a:lnSpc>
              <a:spcPct val="90000"/>
            </a:lnSpc>
            <a:spcBef>
              <a:spcPct val="0"/>
            </a:spcBef>
            <a:spcAft>
              <a:spcPct val="15000"/>
            </a:spcAft>
            <a:buChar char="•"/>
          </a:pPr>
          <a:r>
            <a:rPr lang="es-MX" sz="1900" b="1" kern="1200" dirty="0"/>
            <a:t>Implementar la estrategia” círculos de dialogo” con los estudiantes</a:t>
          </a:r>
          <a:endParaRPr lang="es-CO" sz="1900" kern="1200" dirty="0"/>
        </a:p>
        <a:p>
          <a:pPr marL="171450" lvl="1" indent="-171450" algn="l" defTabSz="844550">
            <a:lnSpc>
              <a:spcPct val="90000"/>
            </a:lnSpc>
            <a:spcBef>
              <a:spcPct val="0"/>
            </a:spcBef>
            <a:spcAft>
              <a:spcPct val="15000"/>
            </a:spcAft>
            <a:buChar char="•"/>
          </a:pPr>
          <a:r>
            <a:rPr lang="es-MX" sz="1900" b="1" kern="1200" dirty="0"/>
            <a:t>Realizar documento informativo sobre resolución pacífica de conflictos en las redes sociales institucionales</a:t>
          </a:r>
          <a:endParaRPr lang="es-CO" sz="1900" kern="1200" dirty="0"/>
        </a:p>
        <a:p>
          <a:pPr marL="171450" lvl="1" indent="-171450" algn="l" defTabSz="844550">
            <a:lnSpc>
              <a:spcPct val="90000"/>
            </a:lnSpc>
            <a:spcBef>
              <a:spcPct val="0"/>
            </a:spcBef>
            <a:spcAft>
              <a:spcPct val="15000"/>
            </a:spcAft>
            <a:buChar char="•"/>
          </a:pPr>
          <a:r>
            <a:rPr lang="es-MX" sz="1900" b="1" kern="1200"/>
            <a:t>Trabajar los valores institucionales en las direcciones de grado</a:t>
          </a:r>
          <a:endParaRPr lang="es-CO" sz="1900" kern="1200" dirty="0"/>
        </a:p>
        <a:p>
          <a:pPr marL="171450" lvl="1" indent="-171450" algn="l" defTabSz="844550">
            <a:lnSpc>
              <a:spcPct val="90000"/>
            </a:lnSpc>
            <a:spcBef>
              <a:spcPct val="0"/>
            </a:spcBef>
            <a:spcAft>
              <a:spcPct val="15000"/>
            </a:spcAft>
            <a:buChar char="•"/>
          </a:pPr>
          <a:r>
            <a:rPr lang="es-MX" sz="1900" b="1" kern="1200" dirty="0"/>
            <a:t>Propuesta para establecer medidas pedagógicas a los padres de familia que no asistan a las reuniones programadas por la institución educativa</a:t>
          </a:r>
          <a:endParaRPr lang="es-CO" sz="1900" kern="1200" dirty="0"/>
        </a:p>
      </dsp:txBody>
      <dsp:txXfrm>
        <a:off x="6169607" y="646029"/>
        <a:ext cx="5434195" cy="42131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B9281-0D64-4636-A29F-D8CA7C7A76DE}">
      <dsp:nvSpPr>
        <dsp:cNvPr id="0" name=""/>
        <dsp:cNvSpPr/>
      </dsp:nvSpPr>
      <dsp:spPr>
        <a:xfrm>
          <a:off x="2400" y="0"/>
          <a:ext cx="3734528" cy="464891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Font typeface="+mj-lt"/>
            <a:buNone/>
          </a:pPr>
          <a:endParaRPr lang="es-MX" sz="1800" b="1" kern="1200" dirty="0"/>
        </a:p>
        <a:p>
          <a:pPr marL="0" lvl="0" indent="0" algn="ctr" defTabSz="800100">
            <a:lnSpc>
              <a:spcPct val="90000"/>
            </a:lnSpc>
            <a:spcBef>
              <a:spcPct val="0"/>
            </a:spcBef>
            <a:spcAft>
              <a:spcPct val="35000"/>
            </a:spcAft>
            <a:buFont typeface="+mj-lt"/>
            <a:buNone/>
          </a:pPr>
          <a:endParaRPr lang="es-MX" sz="1800" b="1" kern="1200" dirty="0"/>
        </a:p>
        <a:p>
          <a:pPr marL="0" lvl="0" indent="0" algn="just" defTabSz="800100">
            <a:lnSpc>
              <a:spcPct val="90000"/>
            </a:lnSpc>
            <a:spcBef>
              <a:spcPct val="0"/>
            </a:spcBef>
            <a:spcAft>
              <a:spcPct val="35000"/>
            </a:spcAft>
            <a:buFont typeface="+mj-lt"/>
            <a:buNone/>
          </a:pPr>
          <a:r>
            <a:rPr lang="es-MX" sz="1800" b="1" kern="1200" dirty="0"/>
            <a:t>Escuela de padres presenciales por sedes: sedes rurales y urbana mixta.  Temas: Estilos de crianza responsable y cuidado de la salud mental en Padres e hijos, con la Docente Orientadora de la institución educativa.</a:t>
          </a:r>
          <a:endParaRPr lang="es-CO" sz="1800" kern="1200" dirty="0"/>
        </a:p>
      </dsp:txBody>
      <dsp:txXfrm>
        <a:off x="2400" y="1859566"/>
        <a:ext cx="3734528" cy="1859566"/>
      </dsp:txXfrm>
    </dsp:sp>
    <dsp:sp modelId="{B95DC73B-4893-412A-88D8-11CB685AA533}">
      <dsp:nvSpPr>
        <dsp:cNvPr id="0" name=""/>
        <dsp:cNvSpPr/>
      </dsp:nvSpPr>
      <dsp:spPr>
        <a:xfrm>
          <a:off x="841586" y="67574"/>
          <a:ext cx="2056156" cy="1970810"/>
        </a:xfrm>
        <a:prstGeom prst="ellipse">
          <a:avLst/>
        </a:prstGeom>
        <a:blipFill rotWithShape="1">
          <a:blip xmlns:r="http://schemas.openxmlformats.org/officeDocument/2006/relationships" r:embed="rId1"/>
          <a:srcRect/>
          <a:stretch>
            <a:fillRect l="-35000" r="-3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A62103-DD73-44CF-9E65-4962127DBB41}">
      <dsp:nvSpPr>
        <dsp:cNvPr id="0" name=""/>
        <dsp:cNvSpPr/>
      </dsp:nvSpPr>
      <dsp:spPr>
        <a:xfrm>
          <a:off x="3848964" y="0"/>
          <a:ext cx="3734528" cy="4648917"/>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Font typeface="+mj-lt"/>
            <a:buNone/>
          </a:pPr>
          <a:endParaRPr lang="es-MX" sz="1800" b="1" kern="1200" dirty="0"/>
        </a:p>
        <a:p>
          <a:pPr marL="0" lvl="0" indent="0" algn="just" defTabSz="800100">
            <a:lnSpc>
              <a:spcPct val="90000"/>
            </a:lnSpc>
            <a:spcBef>
              <a:spcPct val="0"/>
            </a:spcBef>
            <a:spcAft>
              <a:spcPct val="35000"/>
            </a:spcAft>
            <a:buFont typeface="+mj-lt"/>
            <a:buNone/>
          </a:pPr>
          <a:endParaRPr lang="es-MX" sz="1800" b="1" kern="1200" dirty="0"/>
        </a:p>
        <a:p>
          <a:pPr marL="0" lvl="0" indent="0" algn="just" defTabSz="800100">
            <a:lnSpc>
              <a:spcPct val="90000"/>
            </a:lnSpc>
            <a:spcBef>
              <a:spcPct val="0"/>
            </a:spcBef>
            <a:spcAft>
              <a:spcPct val="35000"/>
            </a:spcAft>
            <a:buFont typeface="+mj-lt"/>
            <a:buNone/>
          </a:pPr>
          <a:r>
            <a:rPr lang="es-MX" sz="1800" b="1" kern="1200" dirty="0"/>
            <a:t>Escuela de padres presencial general.  Para todos los padres de familia de la institución educativa, con el conferencista Jorge Duque Linares.  Temas:  Importancia del trabajo en equipo, sentido de pertenencia, compromiso, agradecimiento y autoestima.</a:t>
          </a:r>
          <a:endParaRPr lang="es-CO" sz="1800" kern="1200" dirty="0"/>
        </a:p>
      </dsp:txBody>
      <dsp:txXfrm>
        <a:off x="3848964" y="1859566"/>
        <a:ext cx="3734528" cy="1859566"/>
      </dsp:txXfrm>
    </dsp:sp>
    <dsp:sp modelId="{F494DD74-C3E8-4D21-95A8-13D6BD7725ED}">
      <dsp:nvSpPr>
        <dsp:cNvPr id="0" name=""/>
        <dsp:cNvSpPr/>
      </dsp:nvSpPr>
      <dsp:spPr>
        <a:xfrm>
          <a:off x="4688150" y="67574"/>
          <a:ext cx="2056156" cy="1970810"/>
        </a:xfrm>
        <a:prstGeom prst="ellipse">
          <a:avLst/>
        </a:prstGeom>
        <a:blipFill rotWithShape="1">
          <a:blip xmlns:r="http://schemas.openxmlformats.org/officeDocument/2006/relationships" r:embed="rId2"/>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44D4D0-0591-42A1-93A8-6DECE70E7D1A}">
      <dsp:nvSpPr>
        <dsp:cNvPr id="0" name=""/>
        <dsp:cNvSpPr/>
      </dsp:nvSpPr>
      <dsp:spPr>
        <a:xfrm>
          <a:off x="7695529" y="0"/>
          <a:ext cx="3734528" cy="4648917"/>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just" defTabSz="800100">
            <a:lnSpc>
              <a:spcPct val="90000"/>
            </a:lnSpc>
            <a:spcBef>
              <a:spcPct val="0"/>
            </a:spcBef>
            <a:spcAft>
              <a:spcPct val="35000"/>
            </a:spcAft>
            <a:buFont typeface="+mj-lt"/>
            <a:buNone/>
          </a:pPr>
          <a:endParaRPr lang="es-MX" sz="1800" b="1" kern="1200" dirty="0"/>
        </a:p>
        <a:p>
          <a:pPr marL="0" lvl="0" indent="0" algn="just" defTabSz="800100">
            <a:lnSpc>
              <a:spcPct val="90000"/>
            </a:lnSpc>
            <a:spcBef>
              <a:spcPct val="0"/>
            </a:spcBef>
            <a:spcAft>
              <a:spcPct val="35000"/>
            </a:spcAft>
            <a:buFont typeface="+mj-lt"/>
            <a:buNone/>
          </a:pPr>
          <a:r>
            <a:rPr lang="es-MX" sz="1800" b="1" kern="1200" dirty="0"/>
            <a:t>Escuela para padres de familia virtual.  Para todos los padres de familia de la institución educativa, con el acompañamiento de la Universidad Juan De Castellanos.  Tema:  habilidades para la vida desde el entorno familia. </a:t>
          </a:r>
          <a:endParaRPr lang="es-CO" sz="1800" kern="1200" dirty="0"/>
        </a:p>
      </dsp:txBody>
      <dsp:txXfrm>
        <a:off x="7695529" y="1859566"/>
        <a:ext cx="3734528" cy="1859566"/>
      </dsp:txXfrm>
    </dsp:sp>
    <dsp:sp modelId="{6AD75472-9761-4A00-8A3A-5E9FE90686D9}">
      <dsp:nvSpPr>
        <dsp:cNvPr id="0" name=""/>
        <dsp:cNvSpPr/>
      </dsp:nvSpPr>
      <dsp:spPr>
        <a:xfrm>
          <a:off x="8534714" y="67574"/>
          <a:ext cx="2056156" cy="1970810"/>
        </a:xfrm>
        <a:prstGeom prst="ellipse">
          <a:avLst/>
        </a:prstGeom>
        <a:blipFill rotWithShape="1">
          <a:blip xmlns:r="http://schemas.openxmlformats.org/officeDocument/2006/relationships" r:embed="rId3"/>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025FCF-6286-4B20-B27A-573F132E2514}">
      <dsp:nvSpPr>
        <dsp:cNvPr id="0" name=""/>
        <dsp:cNvSpPr/>
      </dsp:nvSpPr>
      <dsp:spPr>
        <a:xfrm>
          <a:off x="457298" y="3951579"/>
          <a:ext cx="10517861" cy="697337"/>
        </a:xfrm>
        <a:prstGeom prst="leftRightArrow">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A6B47-1EAF-4BD0-8F46-5B222863E2C6}">
      <dsp:nvSpPr>
        <dsp:cNvPr id="0" name=""/>
        <dsp:cNvSpPr/>
      </dsp:nvSpPr>
      <dsp:spPr>
        <a:xfrm>
          <a:off x="0" y="0"/>
          <a:ext cx="11241548" cy="219839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b="1" kern="1200" dirty="0"/>
            <a:t>A la fecha la institución cuenta con 36 estudiantes identificados con necesidades educativas especiales, registrados en el SIMAT según tipo de discapacidad (intelectual, física, psicosocial y mixta).  A todos ellos se les realiza el plan individual de ajustes razonables  (PIAR) en cada asignatura según sus necesidades específicas.</a:t>
          </a:r>
          <a:endParaRPr lang="es-CO" sz="2400" kern="1200" dirty="0"/>
        </a:p>
      </dsp:txBody>
      <dsp:txXfrm>
        <a:off x="2468148" y="0"/>
        <a:ext cx="8773399" cy="2198390"/>
      </dsp:txXfrm>
    </dsp:sp>
    <dsp:sp modelId="{153EDC72-A6C4-47B4-B0C2-930C7DA477ED}">
      <dsp:nvSpPr>
        <dsp:cNvPr id="0" name=""/>
        <dsp:cNvSpPr/>
      </dsp:nvSpPr>
      <dsp:spPr>
        <a:xfrm>
          <a:off x="219839" y="219839"/>
          <a:ext cx="2248309" cy="1758712"/>
        </a:xfrm>
        <a:prstGeom prst="roundRect">
          <a:avLst>
            <a:gd name="adj" fmla="val 10000"/>
          </a:avLst>
        </a:prstGeom>
        <a:blipFill rotWithShape="1">
          <a:blip xmlns:r="http://schemas.openxmlformats.org/officeDocument/2006/relationships" r:embed="rId1"/>
          <a:srcRect/>
          <a:stretch>
            <a:fillRect l="-37000" r="-3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DC12C3-B950-48EF-8315-29CA4F26CF7F}">
      <dsp:nvSpPr>
        <dsp:cNvPr id="0" name=""/>
        <dsp:cNvSpPr/>
      </dsp:nvSpPr>
      <dsp:spPr>
        <a:xfrm>
          <a:off x="0" y="2272718"/>
          <a:ext cx="11241548" cy="2198390"/>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s-MX" sz="2400" b="1" kern="1200" dirty="0"/>
            <a:t>Se ha seleccionado un grupo de estudiantes con mayor complejidad en su aprendizaje para que, semanalmente, dediquen dos horas a artes y manualidades.  El objetivo es que puedan descubrir habilidades y potenciar lo que están aprendiendo.</a:t>
          </a:r>
          <a:endParaRPr lang="es-CO" sz="2400" kern="1200" dirty="0"/>
        </a:p>
      </dsp:txBody>
      <dsp:txXfrm>
        <a:off x="2468148" y="2272718"/>
        <a:ext cx="8773399" cy="2198390"/>
      </dsp:txXfrm>
    </dsp:sp>
    <dsp:sp modelId="{0BBF68C9-721B-4972-A09D-63D886EC6C22}">
      <dsp:nvSpPr>
        <dsp:cNvPr id="0" name=""/>
        <dsp:cNvSpPr/>
      </dsp:nvSpPr>
      <dsp:spPr>
        <a:xfrm>
          <a:off x="219839" y="2638068"/>
          <a:ext cx="2248309" cy="1758712"/>
        </a:xfrm>
        <a:prstGeom prst="roundRect">
          <a:avLst>
            <a:gd name="adj" fmla="val 10000"/>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46400" cy="498475"/>
          </a:xfrm>
          <a:prstGeom prst="rect">
            <a:avLst/>
          </a:prstGeom>
        </p:spPr>
        <p:txBody>
          <a:bodyPr vert="horz" lIns="91431" tIns="45716" rIns="91431" bIns="45716" rtlCol="0"/>
          <a:lstStyle>
            <a:lvl1pPr algn="l">
              <a:defRPr sz="1200"/>
            </a:lvl1pPr>
          </a:lstStyle>
          <a:p>
            <a:endParaRPr lang="es-CO"/>
          </a:p>
        </p:txBody>
      </p:sp>
      <p:sp>
        <p:nvSpPr>
          <p:cNvPr id="3" name="Marcador de fecha 2"/>
          <p:cNvSpPr>
            <a:spLocks noGrp="1"/>
          </p:cNvSpPr>
          <p:nvPr>
            <p:ph type="dt" idx="1"/>
          </p:nvPr>
        </p:nvSpPr>
        <p:spPr>
          <a:xfrm>
            <a:off x="3852863" y="1"/>
            <a:ext cx="2946400" cy="498475"/>
          </a:xfrm>
          <a:prstGeom prst="rect">
            <a:avLst/>
          </a:prstGeom>
        </p:spPr>
        <p:txBody>
          <a:bodyPr vert="horz" lIns="91431" tIns="45716" rIns="91431" bIns="45716" rtlCol="0"/>
          <a:lstStyle>
            <a:lvl1pPr algn="r">
              <a:defRPr sz="1200"/>
            </a:lvl1pPr>
          </a:lstStyle>
          <a:p>
            <a:fld id="{DF535E77-67B2-4E9A-848F-5BA98CAB3735}" type="datetimeFigureOut">
              <a:rPr lang="es-CO" smtClean="0"/>
              <a:t>6/08/2026</a:t>
            </a:fld>
            <a:endParaRPr lang="es-CO"/>
          </a:p>
        </p:txBody>
      </p:sp>
      <p:sp>
        <p:nvSpPr>
          <p:cNvPr id="4" name="Marcador de imagen de diapositiva 3"/>
          <p:cNvSpPr>
            <a:spLocks noGrp="1" noRot="1" noChangeAspect="1"/>
          </p:cNvSpPr>
          <p:nvPr>
            <p:ph type="sldImg" idx="2"/>
          </p:nvPr>
        </p:nvSpPr>
        <p:spPr>
          <a:xfrm>
            <a:off x="419100" y="1239838"/>
            <a:ext cx="5962650" cy="3354387"/>
          </a:xfrm>
          <a:prstGeom prst="rect">
            <a:avLst/>
          </a:prstGeom>
          <a:noFill/>
          <a:ln w="12700">
            <a:solidFill>
              <a:prstClr val="black"/>
            </a:solidFill>
          </a:ln>
        </p:spPr>
        <p:txBody>
          <a:bodyPr vert="horz" lIns="91431" tIns="45716" rIns="91431" bIns="45716" rtlCol="0" anchor="ctr"/>
          <a:lstStyle/>
          <a:p>
            <a:endParaRPr lang="es-CO"/>
          </a:p>
        </p:txBody>
      </p:sp>
      <p:sp>
        <p:nvSpPr>
          <p:cNvPr id="5" name="Marcador de notas 4"/>
          <p:cNvSpPr>
            <a:spLocks noGrp="1"/>
          </p:cNvSpPr>
          <p:nvPr>
            <p:ph type="body" sz="quarter" idx="3"/>
          </p:nvPr>
        </p:nvSpPr>
        <p:spPr>
          <a:xfrm>
            <a:off x="679451" y="4779963"/>
            <a:ext cx="5441950" cy="3911600"/>
          </a:xfrm>
          <a:prstGeom prst="rect">
            <a:avLst/>
          </a:prstGeom>
        </p:spPr>
        <p:txBody>
          <a:bodyPr vert="horz" lIns="91431" tIns="45716" rIns="91431" bIns="45716"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9434513"/>
            <a:ext cx="2946400" cy="498475"/>
          </a:xfrm>
          <a:prstGeom prst="rect">
            <a:avLst/>
          </a:prstGeom>
        </p:spPr>
        <p:txBody>
          <a:bodyPr vert="horz" lIns="91431" tIns="45716" rIns="91431" bIns="45716"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52863" y="9434513"/>
            <a:ext cx="2946400" cy="498475"/>
          </a:xfrm>
          <a:prstGeom prst="rect">
            <a:avLst/>
          </a:prstGeom>
        </p:spPr>
        <p:txBody>
          <a:bodyPr vert="horz" lIns="91431" tIns="45716" rIns="91431" bIns="45716" rtlCol="0" anchor="b"/>
          <a:lstStyle>
            <a:lvl1pPr algn="r">
              <a:defRPr sz="1200"/>
            </a:lvl1pPr>
          </a:lstStyle>
          <a:p>
            <a:fld id="{21D3C72B-7BB2-4E52-A668-8974C82AABEB}" type="slidenum">
              <a:rPr lang="es-CO" smtClean="0"/>
              <a:t>‹Nº›</a:t>
            </a:fld>
            <a:endParaRPr lang="es-CO"/>
          </a:p>
        </p:txBody>
      </p:sp>
    </p:spTree>
    <p:extLst>
      <p:ext uri="{BB962C8B-B14F-4D97-AF65-F5344CB8AC3E}">
        <p14:creationId xmlns:p14="http://schemas.microsoft.com/office/powerpoint/2010/main" val="2198666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052224-D94A-A5B6-FAF1-F2EFFF489F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64BEEA86-C764-BCE5-8BD5-41BDB203E5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758415E-5475-B494-E5CC-B499B0A6B6AB}"/>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6E733063-528F-3602-4B47-8C1FDB8E13E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EFB3ED3-0B5C-EE30-F2FB-8B3FDE355A9C}"/>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111583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56978C-6191-6029-6D4D-A4EE116254C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46ADBD8-9067-F0C2-4174-09C3ED8CAD7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7379468-99CB-CCDD-F691-73586991B5E8}"/>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B7F3BE13-16CF-1C79-0069-051E355BA09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A271DBD-1D3E-68D8-1AB3-8FE89723B651}"/>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198871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70149B-6254-8192-ADBE-4C226F87D9D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AFF3C66-0709-AC19-98F9-008E3C5D64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71C7DC7-3205-FD7C-F3C7-224C4A7291D4}"/>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0A7FE16B-66A3-C78E-A2D0-DFC2AE2C7CB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441E673-449C-E887-B0CD-79A20844D9DB}"/>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84712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11F455-3385-5509-3E2B-07935734142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7B99505-CF15-6327-E5E7-4986B892BDF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29ED655-FC0C-279D-A33E-F523E40FE65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C3CD8233-4535-22BD-1B9F-A721503C41DE}"/>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6" name="Marcador de pie de página 5">
            <a:extLst>
              <a:ext uri="{FF2B5EF4-FFF2-40B4-BE49-F238E27FC236}">
                <a16:creationId xmlns:a16="http://schemas.microsoft.com/office/drawing/2014/main" id="{59F49D2C-77FD-20E2-B019-7437E5E6F8A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4E8EBBE-DEF8-B6FD-5D8D-CD2224CE162C}"/>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1512211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361B5A-FD56-CDB8-F5E5-E15FE2F1B6B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4C29CE6-E2CF-225F-FACE-FE5FA78851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380D1C8-129B-7756-689E-C5CAFE0E70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E2B66CA-1182-E8A0-581A-97D1D19D43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AF07F5A-9B69-EAE4-13D1-019AE96F80E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453AAFA-4D30-4C70-E7F9-F04063FE46EF}"/>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8" name="Marcador de pie de página 7">
            <a:extLst>
              <a:ext uri="{FF2B5EF4-FFF2-40B4-BE49-F238E27FC236}">
                <a16:creationId xmlns:a16="http://schemas.microsoft.com/office/drawing/2014/main" id="{1AA95FFC-CBE4-4265-7D0E-9363BBE6AC65}"/>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E1E52BA3-8F3A-CE9E-863C-4BB5E1D8CA44}"/>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115759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AB614C-CEA5-AE4F-A4C2-006F7E37288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28817ED-002A-1B78-1CFC-68F8AF0428C4}"/>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4" name="Marcador de pie de página 3">
            <a:extLst>
              <a:ext uri="{FF2B5EF4-FFF2-40B4-BE49-F238E27FC236}">
                <a16:creationId xmlns:a16="http://schemas.microsoft.com/office/drawing/2014/main" id="{B345009F-80A0-1237-8605-D441CB9B884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9213CD94-6067-2A59-330D-7CCE811697A0}"/>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167554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BD7B8B4-1EBA-7A18-04CD-02405CF2DEBF}"/>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3" name="Marcador de pie de página 2">
            <a:extLst>
              <a:ext uri="{FF2B5EF4-FFF2-40B4-BE49-F238E27FC236}">
                <a16:creationId xmlns:a16="http://schemas.microsoft.com/office/drawing/2014/main" id="{83C7E19B-C242-3FA5-257C-64C482DD8AC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A3EC53E-E3AB-F832-850C-B6A99D933221}"/>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46210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B20A0A-681B-5866-9CF9-283D049E53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A75983F-A688-971D-27D9-D6F2BFE9F4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44487484-7C99-5016-F708-16E27D159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95832CF-7D77-2AC5-3C2E-89B2ACEB408D}"/>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6" name="Marcador de pie de página 5">
            <a:extLst>
              <a:ext uri="{FF2B5EF4-FFF2-40B4-BE49-F238E27FC236}">
                <a16:creationId xmlns:a16="http://schemas.microsoft.com/office/drawing/2014/main" id="{7E718A35-C147-6C8A-90E4-0BD9304CB6D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C79DACE-757C-CEB2-7EDC-E42740EA7C68}"/>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573182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07DF7C-CF15-D646-E79A-948344F0B76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EF99756-DB15-C12D-1E8A-7064787FB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837D6514-DD9E-B263-34AF-4E904151D3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9EDF914-0CF7-72C4-6BB0-92B137A2A7A7}"/>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6" name="Marcador de pie de página 5">
            <a:extLst>
              <a:ext uri="{FF2B5EF4-FFF2-40B4-BE49-F238E27FC236}">
                <a16:creationId xmlns:a16="http://schemas.microsoft.com/office/drawing/2014/main" id="{9434F2DE-4459-6D90-7B89-FA05E258610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493037C-9867-C3AA-FFC2-2804625DFDD4}"/>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3168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5FDE9F-084C-6849-5136-3CB19446D0E5}"/>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D3975DF-E4D8-96F7-2E03-2DE91AE4170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6FE2830-8AD0-EDCE-6B87-84D1B21237F5}"/>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501C94A0-2555-BA9B-F2EB-504273188B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629F722-ECE1-79E2-6344-CCFC369483E4}"/>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24782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8BE1B6-7413-C7DD-C3B3-1ABD634473F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35398F1-C17E-3647-B891-B81E1BABEE2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97AC2F6-137E-109F-8DA4-38BB9E98803B}"/>
              </a:ext>
            </a:extLst>
          </p:cNvPr>
          <p:cNvSpPr>
            <a:spLocks noGrp="1"/>
          </p:cNvSpPr>
          <p:nvPr>
            <p:ph type="dt" sz="half" idx="10"/>
          </p:nvPr>
        </p:nvSpPr>
        <p:spPr/>
        <p:txBody>
          <a:body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758608A5-5C71-2A16-34AC-56D2BD3496A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D80D0C9-A6CA-2B0B-DD2A-C7022097DD9E}"/>
              </a:ext>
            </a:extLst>
          </p:cNvPr>
          <p:cNvSpPr>
            <a:spLocks noGrp="1"/>
          </p:cNvSpPr>
          <p:nvPr>
            <p:ph type="sldNum" sz="quarter" idx="12"/>
          </p:nvPr>
        </p:nvSpPr>
        <p:spPr/>
        <p:txBody>
          <a:bodyPr/>
          <a:lstStyle/>
          <a:p>
            <a:fld id="{49FFAD8F-94C2-436D-BE91-E91A053BB6B1}" type="slidenum">
              <a:rPr lang="es-CO" smtClean="0"/>
              <a:t>‹Nº›</a:t>
            </a:fld>
            <a:endParaRPr lang="es-CO"/>
          </a:p>
        </p:txBody>
      </p:sp>
    </p:spTree>
    <p:extLst>
      <p:ext uri="{BB962C8B-B14F-4D97-AF65-F5344CB8AC3E}">
        <p14:creationId xmlns:p14="http://schemas.microsoft.com/office/powerpoint/2010/main" val="960037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FC812E-62B1-B605-DDCF-7F5E7DE595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24B8EC4-0E2C-947D-C2E2-33236BB518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538C740-71D0-AD77-A770-6DB89CE085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53B66E-5FB5-488C-BEF6-B69F614C7348}" type="datetimeFigureOut">
              <a:rPr lang="es-CO" smtClean="0"/>
              <a:t>6/08/2026</a:t>
            </a:fld>
            <a:endParaRPr lang="es-CO"/>
          </a:p>
        </p:txBody>
      </p:sp>
      <p:sp>
        <p:nvSpPr>
          <p:cNvPr id="5" name="Marcador de pie de página 4">
            <a:extLst>
              <a:ext uri="{FF2B5EF4-FFF2-40B4-BE49-F238E27FC236}">
                <a16:creationId xmlns:a16="http://schemas.microsoft.com/office/drawing/2014/main" id="{BBC3FEA0-D823-6C79-F43B-E18A6ABA0D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A08B86E-0869-8CDC-0047-EC152988A5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FFAD8F-94C2-436D-BE91-E91A053BB6B1}" type="slidenum">
              <a:rPr lang="es-CO" smtClean="0"/>
              <a:t>‹Nº›</a:t>
            </a:fld>
            <a:endParaRPr lang="es-CO"/>
          </a:p>
        </p:txBody>
      </p:sp>
    </p:spTree>
    <p:extLst>
      <p:ext uri="{BB962C8B-B14F-4D97-AF65-F5344CB8AC3E}">
        <p14:creationId xmlns:p14="http://schemas.microsoft.com/office/powerpoint/2010/main" val="2863655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pixnio.com/es/media/amigos-amistad-jugueton-zona-de-juegos-guap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pexels.com/es-es/foto/amigos-anonimos-parados-juntos-al-atardecer-en-las-montanas-4453153/"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piqsels.com/es/public-domain-photo-fkfqg"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olegiomatalinares.blogspot.com/201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dobleequipovalencia.com/modelo-centrado-en-la-familia-autismo/"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jpeg"/></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57.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jpeg"/></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6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7049911"/>
          </a:xfrm>
          <a:prstGeom prst="rect">
            <a:avLst/>
          </a:prstGeom>
        </p:spPr>
      </p:pic>
      <p:pic>
        <p:nvPicPr>
          <p:cNvPr id="10" name="Imagen 9">
            <a:extLst>
              <a:ext uri="{FF2B5EF4-FFF2-40B4-BE49-F238E27FC236}">
                <a16:creationId xmlns:a16="http://schemas.microsoft.com/office/drawing/2014/main" id="{3DCC9CA7-BB06-7C5C-A047-FA350CB4E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7933" y="921455"/>
            <a:ext cx="9067800" cy="5437012"/>
          </a:xfrm>
          <a:prstGeom prst="rect">
            <a:avLst/>
          </a:prstGeom>
        </p:spPr>
      </p:pic>
    </p:spTree>
    <p:extLst>
      <p:ext uri="{BB962C8B-B14F-4D97-AF65-F5344CB8AC3E}">
        <p14:creationId xmlns:p14="http://schemas.microsoft.com/office/powerpoint/2010/main" val="1503918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pic>
        <p:nvPicPr>
          <p:cNvPr id="5" name="Imagen 4">
            <a:extLst>
              <a:ext uri="{FF2B5EF4-FFF2-40B4-BE49-F238E27FC236}">
                <a16:creationId xmlns:a16="http://schemas.microsoft.com/office/drawing/2014/main" id="{ED6BDF0B-E8FF-63F1-B0C3-AF4146A38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867" y="924277"/>
            <a:ext cx="10327640" cy="5247923"/>
          </a:xfrm>
          <a:prstGeom prst="rect">
            <a:avLst/>
          </a:prstGeom>
        </p:spPr>
      </p:pic>
    </p:spTree>
    <p:extLst>
      <p:ext uri="{BB962C8B-B14F-4D97-AF65-F5344CB8AC3E}">
        <p14:creationId xmlns:p14="http://schemas.microsoft.com/office/powerpoint/2010/main" val="81021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type="body" idx="1"/>
          </p:nvPr>
        </p:nvSpPr>
        <p:spPr>
          <a:xfrm>
            <a:off x="908135" y="2287236"/>
            <a:ext cx="10515600" cy="1500187"/>
          </a:xfrm>
        </p:spPr>
        <p:txBody>
          <a:bodyPr>
            <a:noAutofit/>
          </a:bodyPr>
          <a:lstStyle/>
          <a:p>
            <a:pPr algn="ctr"/>
            <a:r>
              <a:rPr lang="es-ES" sz="8000" b="1" dirty="0">
                <a:solidFill>
                  <a:srgbClr val="FF6600"/>
                </a:solidFill>
              </a:rPr>
              <a:t>Gestión Directiva</a:t>
            </a:r>
            <a:endParaRPr lang="es-ES" sz="8000" b="1" dirty="0">
              <a:solidFill>
                <a:schemeClr val="tx1"/>
              </a:solidFill>
            </a:endParaRPr>
          </a:p>
        </p:txBody>
      </p:sp>
    </p:spTree>
    <p:extLst>
      <p:ext uri="{BB962C8B-B14F-4D97-AF65-F5344CB8AC3E}">
        <p14:creationId xmlns:p14="http://schemas.microsoft.com/office/powerpoint/2010/main" val="367935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86A7-9E24-E5ED-5FDF-6E439761C43D}"/>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457CE4D-F438-754B-6533-019B0FED9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5" name="AutoShape 4">
            <a:extLst>
              <a:ext uri="{FF2B5EF4-FFF2-40B4-BE49-F238E27FC236}">
                <a16:creationId xmlns:a16="http://schemas.microsoft.com/office/drawing/2014/main" id="{33C3B18C-E151-65A0-FBC0-211A9AB7621D}"/>
              </a:ext>
            </a:extLst>
          </p:cNvPr>
          <p:cNvSpPr>
            <a:spLocks noGrp="1" noChangeAspect="1" noChangeArrowheads="1"/>
          </p:cNvSpPr>
          <p:nvPr>
            <p:ph type="body" idx="1"/>
          </p:nvPr>
        </p:nvSpPr>
        <p:spPr bwMode="auto">
          <a:xfrm>
            <a:off x="908050" y="1073150"/>
            <a:ext cx="10515600" cy="4956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7" name="Imagen 6">
            <a:extLst>
              <a:ext uri="{FF2B5EF4-FFF2-40B4-BE49-F238E27FC236}">
                <a16:creationId xmlns:a16="http://schemas.microsoft.com/office/drawing/2014/main" id="{130EF991-9E6A-8BCF-3991-59297FC0A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1105452"/>
            <a:ext cx="10471150" cy="4957417"/>
          </a:xfrm>
          <a:prstGeom prst="rect">
            <a:avLst/>
          </a:prstGeom>
        </p:spPr>
      </p:pic>
    </p:spTree>
    <p:extLst>
      <p:ext uri="{BB962C8B-B14F-4D97-AF65-F5344CB8AC3E}">
        <p14:creationId xmlns:p14="http://schemas.microsoft.com/office/powerpoint/2010/main" val="392149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type="body" idx="1"/>
          </p:nvPr>
        </p:nvSpPr>
        <p:spPr>
          <a:xfrm>
            <a:off x="908135" y="1113184"/>
            <a:ext cx="10515600" cy="4969564"/>
          </a:xfrm>
        </p:spPr>
        <p:txBody>
          <a:bodyPr>
            <a:noAutofit/>
          </a:bodyPr>
          <a:lstStyle/>
          <a:p>
            <a:pPr algn="ctr"/>
            <a:endParaRPr lang="es-ES" sz="8000" b="1" dirty="0">
              <a:solidFill>
                <a:schemeClr val="tx1"/>
              </a:solidFill>
            </a:endParaRPr>
          </a:p>
        </p:txBody>
      </p:sp>
      <p:pic>
        <p:nvPicPr>
          <p:cNvPr id="5" name="Imagen 4">
            <a:extLst>
              <a:ext uri="{FF2B5EF4-FFF2-40B4-BE49-F238E27FC236}">
                <a16:creationId xmlns:a16="http://schemas.microsoft.com/office/drawing/2014/main" id="{F42386F3-037E-7F61-66C5-1D52C3BA8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136" y="998056"/>
            <a:ext cx="10515599" cy="5147368"/>
          </a:xfrm>
          <a:prstGeom prst="rect">
            <a:avLst/>
          </a:prstGeom>
        </p:spPr>
      </p:pic>
    </p:spTree>
    <p:extLst>
      <p:ext uri="{BB962C8B-B14F-4D97-AF65-F5344CB8AC3E}">
        <p14:creationId xmlns:p14="http://schemas.microsoft.com/office/powerpoint/2010/main" val="3115106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BE118-3E6E-51FB-4110-222A7D2AB4C4}"/>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7BF5D530-92A9-8B60-B284-2EE7D8F2A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C870F16E-42D3-AD7D-0FAC-8D53E1ED4482}"/>
              </a:ext>
            </a:extLst>
          </p:cNvPr>
          <p:cNvSpPr>
            <a:spLocks noGrp="1"/>
          </p:cNvSpPr>
          <p:nvPr>
            <p:ph type="body" idx="1"/>
          </p:nvPr>
        </p:nvSpPr>
        <p:spPr>
          <a:xfrm>
            <a:off x="908135" y="1099930"/>
            <a:ext cx="10515600" cy="5062331"/>
          </a:xfrm>
        </p:spPr>
        <p:txBody>
          <a:bodyPr>
            <a:noAutofit/>
          </a:bodyPr>
          <a:lstStyle/>
          <a:p>
            <a:pPr algn="ctr"/>
            <a:endParaRPr lang="es-ES" sz="8000" b="1" dirty="0">
              <a:solidFill>
                <a:schemeClr val="tx1"/>
              </a:solidFill>
            </a:endParaRPr>
          </a:p>
        </p:txBody>
      </p:sp>
      <p:pic>
        <p:nvPicPr>
          <p:cNvPr id="5" name="Imagen 4">
            <a:extLst>
              <a:ext uri="{FF2B5EF4-FFF2-40B4-BE49-F238E27FC236}">
                <a16:creationId xmlns:a16="http://schemas.microsoft.com/office/drawing/2014/main" id="{A71CB84A-B8A7-3086-E37E-44C6B4928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1104348"/>
            <a:ext cx="10515600" cy="4913243"/>
          </a:xfrm>
          <a:prstGeom prst="rect">
            <a:avLst/>
          </a:prstGeom>
        </p:spPr>
      </p:pic>
    </p:spTree>
    <p:extLst>
      <p:ext uri="{BB962C8B-B14F-4D97-AF65-F5344CB8AC3E}">
        <p14:creationId xmlns:p14="http://schemas.microsoft.com/office/powerpoint/2010/main" val="208983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76FB-FBB4-37A7-B529-CF90E89BDBB3}"/>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21A618A-9F85-55ED-E6F1-0A434C555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D9234C88-B292-AEB8-FC78-8D387F843FFE}"/>
              </a:ext>
            </a:extLst>
          </p:cNvPr>
          <p:cNvSpPr>
            <a:spLocks noGrp="1"/>
          </p:cNvSpPr>
          <p:nvPr>
            <p:ph type="body" idx="1"/>
          </p:nvPr>
        </p:nvSpPr>
        <p:spPr>
          <a:xfrm>
            <a:off x="908135" y="2287236"/>
            <a:ext cx="10515600" cy="1500187"/>
          </a:xfrm>
        </p:spPr>
        <p:txBody>
          <a:bodyPr>
            <a:noAutofit/>
          </a:bodyPr>
          <a:lstStyle/>
          <a:p>
            <a:pPr algn="ctr"/>
            <a:r>
              <a:rPr lang="es-ES" sz="8000" b="1" dirty="0">
                <a:solidFill>
                  <a:srgbClr val="FF6600"/>
                </a:solidFill>
              </a:rPr>
              <a:t>Gestión Académica</a:t>
            </a:r>
            <a:endParaRPr lang="es-ES" sz="8000" b="1" dirty="0">
              <a:solidFill>
                <a:schemeClr val="tx1"/>
              </a:solidFill>
            </a:endParaRPr>
          </a:p>
        </p:txBody>
      </p:sp>
    </p:spTree>
    <p:extLst>
      <p:ext uri="{BB962C8B-B14F-4D97-AF65-F5344CB8AC3E}">
        <p14:creationId xmlns:p14="http://schemas.microsoft.com/office/powerpoint/2010/main" val="3567301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76FB-FBB4-37A7-B529-CF90E89BDBB3}"/>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21A618A-9F85-55ED-E6F1-0A434C555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pic>
        <p:nvPicPr>
          <p:cNvPr id="9" name="Imagen 8">
            <a:extLst>
              <a:ext uri="{FF2B5EF4-FFF2-40B4-BE49-F238E27FC236}">
                <a16:creationId xmlns:a16="http://schemas.microsoft.com/office/drawing/2014/main" id="{7BC516CC-9DDE-0CB8-2D1A-1E380850C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2" y="973666"/>
            <a:ext cx="10060516" cy="5232401"/>
          </a:xfrm>
          <a:prstGeom prst="rect">
            <a:avLst/>
          </a:prstGeom>
        </p:spPr>
      </p:pic>
    </p:spTree>
    <p:extLst>
      <p:ext uri="{BB962C8B-B14F-4D97-AF65-F5344CB8AC3E}">
        <p14:creationId xmlns:p14="http://schemas.microsoft.com/office/powerpoint/2010/main" val="93346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pic>
        <p:nvPicPr>
          <p:cNvPr id="11" name="Imagen 10">
            <a:extLst>
              <a:ext uri="{FF2B5EF4-FFF2-40B4-BE49-F238E27FC236}">
                <a16:creationId xmlns:a16="http://schemas.microsoft.com/office/drawing/2014/main" id="{4619C2C4-2E81-15EB-8452-54FC1640F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600" y="931333"/>
            <a:ext cx="9245600" cy="5249334"/>
          </a:xfrm>
          <a:prstGeom prst="rect">
            <a:avLst/>
          </a:prstGeom>
        </p:spPr>
      </p:pic>
    </p:spTree>
    <p:extLst>
      <p:ext uri="{BB962C8B-B14F-4D97-AF65-F5344CB8AC3E}">
        <p14:creationId xmlns:p14="http://schemas.microsoft.com/office/powerpoint/2010/main" val="3495924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pic>
        <p:nvPicPr>
          <p:cNvPr id="11" name="Imagen 10">
            <a:extLst>
              <a:ext uri="{FF2B5EF4-FFF2-40B4-BE49-F238E27FC236}">
                <a16:creationId xmlns:a16="http://schemas.microsoft.com/office/drawing/2014/main" id="{45CA1FB1-0D8E-C587-2DF4-189A7E7EB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550" y="1004005"/>
            <a:ext cx="9417050" cy="5185128"/>
          </a:xfrm>
          <a:prstGeom prst="rect">
            <a:avLst/>
          </a:prstGeom>
        </p:spPr>
      </p:pic>
    </p:spTree>
    <p:extLst>
      <p:ext uri="{BB962C8B-B14F-4D97-AF65-F5344CB8AC3E}">
        <p14:creationId xmlns:p14="http://schemas.microsoft.com/office/powerpoint/2010/main" val="246117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pic>
        <p:nvPicPr>
          <p:cNvPr id="3" name="Imagen 2">
            <a:extLst>
              <a:ext uri="{FF2B5EF4-FFF2-40B4-BE49-F238E27FC236}">
                <a16:creationId xmlns:a16="http://schemas.microsoft.com/office/drawing/2014/main" id="{8764F0B5-094D-D5C4-E498-35C9D5D72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300" y="880534"/>
            <a:ext cx="8817036" cy="5308600"/>
          </a:xfrm>
          <a:prstGeom prst="rect">
            <a:avLst/>
          </a:prstGeom>
        </p:spPr>
      </p:pic>
    </p:spTree>
    <p:extLst>
      <p:ext uri="{BB962C8B-B14F-4D97-AF65-F5344CB8AC3E}">
        <p14:creationId xmlns:p14="http://schemas.microsoft.com/office/powerpoint/2010/main" val="518814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pic>
        <p:nvPicPr>
          <p:cNvPr id="3" name="Imagen 2">
            <a:extLst>
              <a:ext uri="{FF2B5EF4-FFF2-40B4-BE49-F238E27FC236}">
                <a16:creationId xmlns:a16="http://schemas.microsoft.com/office/drawing/2014/main" id="{259527C7-0146-87B3-95D0-E0E348362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4233" y="897466"/>
            <a:ext cx="9351434" cy="5298861"/>
          </a:xfrm>
          <a:prstGeom prst="rect">
            <a:avLst/>
          </a:prstGeom>
        </p:spPr>
      </p:pic>
    </p:spTree>
    <p:extLst>
      <p:ext uri="{BB962C8B-B14F-4D97-AF65-F5344CB8AC3E}">
        <p14:creationId xmlns:p14="http://schemas.microsoft.com/office/powerpoint/2010/main" val="1012506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76FB-FBB4-37A7-B529-CF90E89BDBB3}"/>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21A618A-9F85-55ED-E6F1-0A434C555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D9234C88-B292-AEB8-FC78-8D387F843FFE}"/>
              </a:ext>
            </a:extLst>
          </p:cNvPr>
          <p:cNvSpPr>
            <a:spLocks noGrp="1"/>
          </p:cNvSpPr>
          <p:nvPr>
            <p:ph type="body" idx="1"/>
          </p:nvPr>
        </p:nvSpPr>
        <p:spPr>
          <a:xfrm>
            <a:off x="908135" y="1064030"/>
            <a:ext cx="10515600" cy="3557846"/>
          </a:xfrm>
        </p:spPr>
        <p:txBody>
          <a:bodyPr>
            <a:noAutofit/>
          </a:bodyPr>
          <a:lstStyle/>
          <a:p>
            <a:pPr algn="ctr"/>
            <a:r>
              <a:rPr lang="es-ES" sz="8000" b="1" dirty="0">
                <a:solidFill>
                  <a:srgbClr val="FF6600"/>
                </a:solidFill>
              </a:rPr>
              <a:t>INDICADORES RENDIMIENTO ACADEMICO</a:t>
            </a:r>
            <a:endParaRPr lang="es-ES" sz="8000" b="1" dirty="0">
              <a:solidFill>
                <a:schemeClr val="tx1"/>
              </a:solidFill>
            </a:endParaRPr>
          </a:p>
        </p:txBody>
      </p:sp>
    </p:spTree>
    <p:extLst>
      <p:ext uri="{BB962C8B-B14F-4D97-AF65-F5344CB8AC3E}">
        <p14:creationId xmlns:p14="http://schemas.microsoft.com/office/powerpoint/2010/main" val="604105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85185"/>
            <a:ext cx="9144000" cy="1302429"/>
          </a:xfrm>
        </p:spPr>
        <p:txBody>
          <a:bodyPr>
            <a:normAutofit fontScale="90000"/>
          </a:bodyPr>
          <a:lstStyle/>
          <a:p>
            <a:r>
              <a:rPr lang="es-ES" sz="5000" b="1" dirty="0">
                <a:solidFill>
                  <a:srgbClr val="FF6600"/>
                </a:solidFill>
              </a:rPr>
              <a:t>ÍNDICES DE REPROBACIÓN EN LOS  3 ÚLTIMOS AÑOS </a:t>
            </a:r>
            <a:endParaRPr lang="es-CO" sz="5000" b="1" dirty="0">
              <a:solidFill>
                <a:srgbClr val="FF6600"/>
              </a:solidFill>
            </a:endParaRPr>
          </a:p>
        </p:txBody>
      </p:sp>
      <p:graphicFrame>
        <p:nvGraphicFramePr>
          <p:cNvPr id="7" name="3 Marcador de contenido">
            <a:extLst>
              <a:ext uri="{FF2B5EF4-FFF2-40B4-BE49-F238E27FC236}">
                <a16:creationId xmlns:a16="http://schemas.microsoft.com/office/drawing/2014/main" id="{DD2C0974-6588-771E-EC2D-E0797989849D}"/>
              </a:ext>
            </a:extLst>
          </p:cNvPr>
          <p:cNvGraphicFramePr>
            <a:graphicFrameLocks/>
          </p:cNvGraphicFramePr>
          <p:nvPr>
            <p:extLst>
              <p:ext uri="{D42A27DB-BD31-4B8C-83A1-F6EECF244321}">
                <p14:modId xmlns:p14="http://schemas.microsoft.com/office/powerpoint/2010/main" val="1434897154"/>
              </p:ext>
            </p:extLst>
          </p:nvPr>
        </p:nvGraphicFramePr>
        <p:xfrm>
          <a:off x="2034072" y="2856989"/>
          <a:ext cx="8229600" cy="2682906"/>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1872208">
                  <a:extLst>
                    <a:ext uri="{9D8B030D-6E8A-4147-A177-3AD203B41FA5}">
                      <a16:colId xmlns:a16="http://schemas.microsoft.com/office/drawing/2014/main" val="20002"/>
                    </a:ext>
                  </a:extLst>
                </a:gridCol>
                <a:gridCol w="2242592">
                  <a:extLst>
                    <a:ext uri="{9D8B030D-6E8A-4147-A177-3AD203B41FA5}">
                      <a16:colId xmlns:a16="http://schemas.microsoft.com/office/drawing/2014/main" val="20003"/>
                    </a:ext>
                  </a:extLst>
                </a:gridCol>
              </a:tblGrid>
              <a:tr h="764085">
                <a:tc>
                  <a:txBody>
                    <a:bodyPr/>
                    <a:lstStyle/>
                    <a:p>
                      <a:pPr algn="ctr"/>
                      <a:r>
                        <a:rPr lang="es-ES" dirty="0"/>
                        <a:t>AÑO </a:t>
                      </a:r>
                    </a:p>
                  </a:txBody>
                  <a:tcPr anchor="ctr">
                    <a:solidFill>
                      <a:srgbClr val="00B050"/>
                    </a:solidFill>
                  </a:tcPr>
                </a:tc>
                <a:tc>
                  <a:txBody>
                    <a:bodyPr/>
                    <a:lstStyle/>
                    <a:p>
                      <a:pPr algn="ctr"/>
                      <a:r>
                        <a:rPr lang="es-ES" dirty="0"/>
                        <a:t>TOTAL ESTUDIANTES</a:t>
                      </a:r>
                      <a:r>
                        <a:rPr lang="es-ES" baseline="0" dirty="0"/>
                        <a:t> </a:t>
                      </a:r>
                      <a:endParaRPr lang="es-ES" dirty="0"/>
                    </a:p>
                  </a:txBody>
                  <a:tcPr anchor="ctr">
                    <a:solidFill>
                      <a:srgbClr val="00B050"/>
                    </a:solidFill>
                  </a:tcPr>
                </a:tc>
                <a:tc>
                  <a:txBody>
                    <a:bodyPr/>
                    <a:lstStyle/>
                    <a:p>
                      <a:pPr algn="ctr"/>
                      <a:r>
                        <a:rPr lang="es-ES" baseline="0" dirty="0"/>
                        <a:t>N0 DE ESTUD. REPROBADOS </a:t>
                      </a:r>
                      <a:endParaRPr lang="es-ES" dirty="0"/>
                    </a:p>
                  </a:txBody>
                  <a:tcPr anchor="ctr">
                    <a:solidFill>
                      <a:srgbClr val="00B050"/>
                    </a:solidFill>
                  </a:tcPr>
                </a:tc>
                <a:tc>
                  <a:txBody>
                    <a:bodyPr/>
                    <a:lstStyle/>
                    <a:p>
                      <a:pPr algn="ctr"/>
                      <a:r>
                        <a:rPr lang="es-ES" baseline="0" dirty="0"/>
                        <a:t>PORCENTAJE DE REPROBACIÓN </a:t>
                      </a:r>
                      <a:endParaRPr lang="es-ES" dirty="0"/>
                    </a:p>
                  </a:txBody>
                  <a:tcPr anchor="ctr">
                    <a:solidFill>
                      <a:srgbClr val="00B050"/>
                    </a:solidFill>
                  </a:tcPr>
                </a:tc>
                <a:extLst>
                  <a:ext uri="{0D108BD9-81ED-4DB2-BD59-A6C34878D82A}">
                    <a16:rowId xmlns:a16="http://schemas.microsoft.com/office/drawing/2014/main" val="10000"/>
                  </a:ext>
                </a:extLst>
              </a:tr>
              <a:tr h="639607">
                <a:tc>
                  <a:txBody>
                    <a:bodyPr/>
                    <a:lstStyle/>
                    <a:p>
                      <a:pPr algn="ctr"/>
                      <a:r>
                        <a:rPr lang="es-ES" sz="3200" dirty="0"/>
                        <a:t>2023</a:t>
                      </a:r>
                    </a:p>
                  </a:txBody>
                  <a:tcPr anchor="ctr"/>
                </a:tc>
                <a:tc>
                  <a:txBody>
                    <a:bodyPr/>
                    <a:lstStyle/>
                    <a:p>
                      <a:pPr algn="ctr"/>
                      <a:r>
                        <a:rPr lang="es-ES" sz="3200" dirty="0"/>
                        <a:t>399</a:t>
                      </a:r>
                    </a:p>
                  </a:txBody>
                  <a:tcPr anchor="ctr"/>
                </a:tc>
                <a:tc>
                  <a:txBody>
                    <a:bodyPr/>
                    <a:lstStyle/>
                    <a:p>
                      <a:pPr algn="ctr"/>
                      <a:r>
                        <a:rPr lang="es-ES" sz="3200" dirty="0"/>
                        <a:t>9</a:t>
                      </a:r>
                    </a:p>
                  </a:txBody>
                  <a:tcPr anchor="ctr"/>
                </a:tc>
                <a:tc>
                  <a:txBody>
                    <a:bodyPr/>
                    <a:lstStyle/>
                    <a:p>
                      <a:pPr algn="ctr"/>
                      <a:r>
                        <a:rPr lang="es-ES" sz="3200" dirty="0"/>
                        <a:t>2,26%</a:t>
                      </a:r>
                    </a:p>
                  </a:txBody>
                  <a:tcPr anchor="ctr"/>
                </a:tc>
                <a:extLst>
                  <a:ext uri="{0D108BD9-81ED-4DB2-BD59-A6C34878D82A}">
                    <a16:rowId xmlns:a16="http://schemas.microsoft.com/office/drawing/2014/main" val="10001"/>
                  </a:ext>
                </a:extLst>
              </a:tr>
              <a:tr h="639607">
                <a:tc>
                  <a:txBody>
                    <a:bodyPr/>
                    <a:lstStyle/>
                    <a:p>
                      <a:pPr algn="ctr"/>
                      <a:r>
                        <a:rPr lang="es-ES" sz="3200" dirty="0"/>
                        <a:t>2024</a:t>
                      </a:r>
                    </a:p>
                  </a:txBody>
                  <a:tcPr anchor="ctr"/>
                </a:tc>
                <a:tc>
                  <a:txBody>
                    <a:bodyPr/>
                    <a:lstStyle/>
                    <a:p>
                      <a:pPr algn="ctr"/>
                      <a:r>
                        <a:rPr lang="es-ES" sz="3200" dirty="0"/>
                        <a:t>376</a:t>
                      </a:r>
                    </a:p>
                  </a:txBody>
                  <a:tcPr anchor="ctr"/>
                </a:tc>
                <a:tc>
                  <a:txBody>
                    <a:bodyPr/>
                    <a:lstStyle/>
                    <a:p>
                      <a:pPr algn="ctr"/>
                      <a:r>
                        <a:rPr lang="es-ES" sz="3200" dirty="0"/>
                        <a:t>6</a:t>
                      </a:r>
                    </a:p>
                  </a:txBody>
                  <a:tcPr anchor="ctr"/>
                </a:tc>
                <a:tc>
                  <a:txBody>
                    <a:bodyPr/>
                    <a:lstStyle/>
                    <a:p>
                      <a:pPr algn="ctr"/>
                      <a:r>
                        <a:rPr lang="es-ES" sz="3200" dirty="0"/>
                        <a:t>1,60%</a:t>
                      </a:r>
                    </a:p>
                  </a:txBody>
                  <a:tcPr anchor="ctr"/>
                </a:tc>
                <a:extLst>
                  <a:ext uri="{0D108BD9-81ED-4DB2-BD59-A6C34878D82A}">
                    <a16:rowId xmlns:a16="http://schemas.microsoft.com/office/drawing/2014/main" val="10002"/>
                  </a:ext>
                </a:extLst>
              </a:tr>
              <a:tr h="639607">
                <a:tc>
                  <a:txBody>
                    <a:bodyPr/>
                    <a:lstStyle/>
                    <a:p>
                      <a:pPr algn="ctr"/>
                      <a:r>
                        <a:rPr lang="es-ES" sz="3200" dirty="0"/>
                        <a:t>2025</a:t>
                      </a:r>
                    </a:p>
                  </a:txBody>
                  <a:tcPr anchor="ctr"/>
                </a:tc>
                <a:tc>
                  <a:txBody>
                    <a:bodyPr/>
                    <a:lstStyle/>
                    <a:p>
                      <a:pPr algn="ctr"/>
                      <a:r>
                        <a:rPr lang="es-ES" sz="3200" dirty="0"/>
                        <a:t>366</a:t>
                      </a:r>
                    </a:p>
                  </a:txBody>
                  <a:tcPr anchor="ctr"/>
                </a:tc>
                <a:tc>
                  <a:txBody>
                    <a:bodyPr/>
                    <a:lstStyle/>
                    <a:p>
                      <a:pPr algn="ctr"/>
                      <a:r>
                        <a:rPr lang="es-ES" sz="3200" dirty="0"/>
                        <a:t>24</a:t>
                      </a:r>
                    </a:p>
                  </a:txBody>
                  <a:tcPr anchor="ctr"/>
                </a:tc>
                <a:tc>
                  <a:txBody>
                    <a:bodyPr/>
                    <a:lstStyle/>
                    <a:p>
                      <a:pPr algn="ctr"/>
                      <a:r>
                        <a:rPr lang="es-ES" sz="3200" dirty="0"/>
                        <a:t>6,56%</a:t>
                      </a:r>
                    </a:p>
                  </a:txBody>
                  <a:tcPr anchor="ctr"/>
                </a:tc>
                <a:extLst>
                  <a:ext uri="{0D108BD9-81ED-4DB2-BD59-A6C34878D82A}">
                    <a16:rowId xmlns:a16="http://schemas.microsoft.com/office/drawing/2014/main" val="10003"/>
                  </a:ext>
                </a:extLst>
              </a:tr>
            </a:tbl>
          </a:graphicData>
        </a:graphic>
      </p:graphicFrame>
      <p:sp>
        <p:nvSpPr>
          <p:cNvPr id="8" name="CuadroTexto 7">
            <a:extLst>
              <a:ext uri="{FF2B5EF4-FFF2-40B4-BE49-F238E27FC236}">
                <a16:creationId xmlns:a16="http://schemas.microsoft.com/office/drawing/2014/main" id="{859362AC-65C7-023B-A44B-9FEFB3D90E85}"/>
              </a:ext>
            </a:extLst>
          </p:cNvPr>
          <p:cNvSpPr txBox="1"/>
          <p:nvPr/>
        </p:nvSpPr>
        <p:spPr>
          <a:xfrm>
            <a:off x="2044416" y="1992893"/>
            <a:ext cx="3168352" cy="584775"/>
          </a:xfrm>
          <a:prstGeom prst="rect">
            <a:avLst/>
          </a:prstGeom>
          <a:noFill/>
        </p:spPr>
        <p:txBody>
          <a:bodyPr wrap="square" rtlCol="0">
            <a:spAutoFit/>
          </a:bodyPr>
          <a:lstStyle/>
          <a:p>
            <a:r>
              <a:rPr lang="es-MX" sz="3200" b="1" dirty="0"/>
              <a:t>PRIMARIA</a:t>
            </a:r>
            <a:endParaRPr lang="es-CO" sz="3200" b="1" dirty="0"/>
          </a:p>
        </p:txBody>
      </p:sp>
    </p:spTree>
    <p:extLst>
      <p:ext uri="{BB962C8B-B14F-4D97-AF65-F5344CB8AC3E}">
        <p14:creationId xmlns:p14="http://schemas.microsoft.com/office/powerpoint/2010/main" val="655253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ÍNDICES DE DESERCIÓN EN LOS  3 ÚLTIMOS  AÑOS  </a:t>
            </a:r>
            <a:endParaRPr lang="es-CO" sz="5000" b="1" dirty="0">
              <a:solidFill>
                <a:srgbClr val="FF6600"/>
              </a:solidFill>
            </a:endParaRPr>
          </a:p>
        </p:txBody>
      </p:sp>
      <p:graphicFrame>
        <p:nvGraphicFramePr>
          <p:cNvPr id="9" name="3 Marcador de contenido">
            <a:extLst>
              <a:ext uri="{FF2B5EF4-FFF2-40B4-BE49-F238E27FC236}">
                <a16:creationId xmlns:a16="http://schemas.microsoft.com/office/drawing/2014/main" id="{7A043E05-86BD-A3A8-4E7E-2650E1A8693F}"/>
              </a:ext>
            </a:extLst>
          </p:cNvPr>
          <p:cNvGraphicFramePr>
            <a:graphicFrameLocks/>
          </p:cNvGraphicFramePr>
          <p:nvPr>
            <p:extLst>
              <p:ext uri="{D42A27DB-BD31-4B8C-83A1-F6EECF244321}">
                <p14:modId xmlns:p14="http://schemas.microsoft.com/office/powerpoint/2010/main" val="21732076"/>
              </p:ext>
            </p:extLst>
          </p:nvPr>
        </p:nvGraphicFramePr>
        <p:xfrm>
          <a:off x="2376471" y="2587621"/>
          <a:ext cx="7408863" cy="3274344"/>
        </p:xfrm>
        <a:graphic>
          <a:graphicData uri="http://schemas.openxmlformats.org/drawingml/2006/table">
            <a:tbl>
              <a:tblPr firstRow="1" bandRow="1">
                <a:tableStyleId>{5C22544A-7EE6-4342-B048-85BDC9FD1C3A}</a:tableStyleId>
              </a:tblPr>
              <a:tblGrid>
                <a:gridCol w="2469621">
                  <a:extLst>
                    <a:ext uri="{9D8B030D-6E8A-4147-A177-3AD203B41FA5}">
                      <a16:colId xmlns:a16="http://schemas.microsoft.com/office/drawing/2014/main" val="20000"/>
                    </a:ext>
                  </a:extLst>
                </a:gridCol>
                <a:gridCol w="2469621">
                  <a:extLst>
                    <a:ext uri="{9D8B030D-6E8A-4147-A177-3AD203B41FA5}">
                      <a16:colId xmlns:a16="http://schemas.microsoft.com/office/drawing/2014/main" val="20001"/>
                    </a:ext>
                  </a:extLst>
                </a:gridCol>
                <a:gridCol w="2469621">
                  <a:extLst>
                    <a:ext uri="{9D8B030D-6E8A-4147-A177-3AD203B41FA5}">
                      <a16:colId xmlns:a16="http://schemas.microsoft.com/office/drawing/2014/main" val="20002"/>
                    </a:ext>
                  </a:extLst>
                </a:gridCol>
              </a:tblGrid>
              <a:tr h="818586">
                <a:tc>
                  <a:txBody>
                    <a:bodyPr/>
                    <a:lstStyle/>
                    <a:p>
                      <a:pPr algn="ctr"/>
                      <a:r>
                        <a:rPr lang="es-ES" dirty="0"/>
                        <a:t>AÑO </a:t>
                      </a:r>
                    </a:p>
                  </a:txBody>
                  <a:tcPr anchor="ctr">
                    <a:solidFill>
                      <a:srgbClr val="00B050"/>
                    </a:solidFill>
                  </a:tcPr>
                </a:tc>
                <a:tc>
                  <a:txBody>
                    <a:bodyPr/>
                    <a:lstStyle/>
                    <a:p>
                      <a:pPr algn="ctr"/>
                      <a:r>
                        <a:rPr lang="es-ES" dirty="0"/>
                        <a:t>N0</a:t>
                      </a:r>
                      <a:r>
                        <a:rPr lang="es-ES" baseline="0" dirty="0"/>
                        <a:t> DE DESERTORES </a:t>
                      </a:r>
                      <a:endParaRPr lang="es-ES" dirty="0"/>
                    </a:p>
                  </a:txBody>
                  <a:tcPr anchor="ctr">
                    <a:solidFill>
                      <a:srgbClr val="00B050"/>
                    </a:solidFill>
                  </a:tcPr>
                </a:tc>
                <a:tc>
                  <a:txBody>
                    <a:bodyPr/>
                    <a:lstStyle/>
                    <a:p>
                      <a:pPr algn="ctr"/>
                      <a:r>
                        <a:rPr lang="es-ES" dirty="0"/>
                        <a:t>% DE</a:t>
                      </a:r>
                      <a:r>
                        <a:rPr lang="es-ES" baseline="0" dirty="0"/>
                        <a:t> DESERCIÓN </a:t>
                      </a:r>
                      <a:endParaRPr lang="es-ES" dirty="0"/>
                    </a:p>
                  </a:txBody>
                  <a:tcPr anchor="ctr">
                    <a:solidFill>
                      <a:srgbClr val="00B050"/>
                    </a:solidFill>
                  </a:tcPr>
                </a:tc>
                <a:extLst>
                  <a:ext uri="{0D108BD9-81ED-4DB2-BD59-A6C34878D82A}">
                    <a16:rowId xmlns:a16="http://schemas.microsoft.com/office/drawing/2014/main" val="10000"/>
                  </a:ext>
                </a:extLst>
              </a:tr>
              <a:tr h="818586">
                <a:tc>
                  <a:txBody>
                    <a:bodyPr/>
                    <a:lstStyle/>
                    <a:p>
                      <a:pPr algn="ctr"/>
                      <a:r>
                        <a:rPr lang="es-ES" sz="3600" dirty="0"/>
                        <a:t>2023</a:t>
                      </a:r>
                    </a:p>
                  </a:txBody>
                  <a:tcPr anchor="ctr"/>
                </a:tc>
                <a:tc>
                  <a:txBody>
                    <a:bodyPr/>
                    <a:lstStyle/>
                    <a:p>
                      <a:pPr algn="ctr"/>
                      <a:r>
                        <a:rPr lang="es-ES" sz="3600" dirty="0"/>
                        <a:t>2</a:t>
                      </a:r>
                    </a:p>
                  </a:txBody>
                  <a:tcPr anchor="ctr"/>
                </a:tc>
                <a:tc>
                  <a:txBody>
                    <a:bodyPr/>
                    <a:lstStyle/>
                    <a:p>
                      <a:pPr algn="ctr"/>
                      <a:r>
                        <a:rPr lang="es-ES" sz="3600" dirty="0"/>
                        <a:t>0, 50%</a:t>
                      </a:r>
                    </a:p>
                  </a:txBody>
                  <a:tcPr anchor="ctr"/>
                </a:tc>
                <a:extLst>
                  <a:ext uri="{0D108BD9-81ED-4DB2-BD59-A6C34878D82A}">
                    <a16:rowId xmlns:a16="http://schemas.microsoft.com/office/drawing/2014/main" val="10001"/>
                  </a:ext>
                </a:extLst>
              </a:tr>
              <a:tr h="818586">
                <a:tc>
                  <a:txBody>
                    <a:bodyPr/>
                    <a:lstStyle/>
                    <a:p>
                      <a:pPr algn="ctr"/>
                      <a:r>
                        <a:rPr lang="es-ES" sz="3600" dirty="0"/>
                        <a:t>2024</a:t>
                      </a:r>
                    </a:p>
                  </a:txBody>
                  <a:tcPr anchor="ctr"/>
                </a:tc>
                <a:tc>
                  <a:txBody>
                    <a:bodyPr/>
                    <a:lstStyle/>
                    <a:p>
                      <a:pPr algn="ctr"/>
                      <a:r>
                        <a:rPr lang="es-ES" sz="3600" dirty="0"/>
                        <a:t>1</a:t>
                      </a:r>
                    </a:p>
                  </a:txBody>
                  <a:tcPr anchor="ctr"/>
                </a:tc>
                <a:tc>
                  <a:txBody>
                    <a:bodyPr/>
                    <a:lstStyle/>
                    <a:p>
                      <a:pPr algn="ctr"/>
                      <a:r>
                        <a:rPr lang="es-ES" sz="3600" dirty="0"/>
                        <a:t>0, 27%</a:t>
                      </a:r>
                    </a:p>
                  </a:txBody>
                  <a:tcPr anchor="ctr"/>
                </a:tc>
                <a:extLst>
                  <a:ext uri="{0D108BD9-81ED-4DB2-BD59-A6C34878D82A}">
                    <a16:rowId xmlns:a16="http://schemas.microsoft.com/office/drawing/2014/main" val="10002"/>
                  </a:ext>
                </a:extLst>
              </a:tr>
              <a:tr h="818586">
                <a:tc>
                  <a:txBody>
                    <a:bodyPr/>
                    <a:lstStyle/>
                    <a:p>
                      <a:pPr algn="ctr"/>
                      <a:r>
                        <a:rPr lang="es-ES" sz="3600" dirty="0"/>
                        <a:t>2025</a:t>
                      </a:r>
                    </a:p>
                  </a:txBody>
                  <a:tcPr anchor="ctr"/>
                </a:tc>
                <a:tc>
                  <a:txBody>
                    <a:bodyPr/>
                    <a:lstStyle/>
                    <a:p>
                      <a:pPr algn="ctr"/>
                      <a:r>
                        <a:rPr lang="es-ES" sz="3600" dirty="0"/>
                        <a:t>1</a:t>
                      </a:r>
                    </a:p>
                  </a:txBody>
                  <a:tcPr anchor="ctr"/>
                </a:tc>
                <a:tc>
                  <a:txBody>
                    <a:bodyPr/>
                    <a:lstStyle/>
                    <a:p>
                      <a:pPr algn="ctr"/>
                      <a:r>
                        <a:rPr lang="es-ES" sz="3600" dirty="0"/>
                        <a:t>0, 27%</a:t>
                      </a:r>
                    </a:p>
                  </a:txBody>
                  <a:tcPr anchor="ctr"/>
                </a:tc>
                <a:extLst>
                  <a:ext uri="{0D108BD9-81ED-4DB2-BD59-A6C34878D82A}">
                    <a16:rowId xmlns:a16="http://schemas.microsoft.com/office/drawing/2014/main" val="10003"/>
                  </a:ext>
                </a:extLst>
              </a:tr>
            </a:tbl>
          </a:graphicData>
        </a:graphic>
      </p:graphicFrame>
      <p:sp>
        <p:nvSpPr>
          <p:cNvPr id="10" name="CuadroTexto 9">
            <a:extLst>
              <a:ext uri="{FF2B5EF4-FFF2-40B4-BE49-F238E27FC236}">
                <a16:creationId xmlns:a16="http://schemas.microsoft.com/office/drawing/2014/main" id="{37600632-1A41-4E62-2471-81E448C798D8}"/>
              </a:ext>
            </a:extLst>
          </p:cNvPr>
          <p:cNvSpPr txBox="1"/>
          <p:nvPr/>
        </p:nvSpPr>
        <p:spPr>
          <a:xfrm>
            <a:off x="2016431" y="1867541"/>
            <a:ext cx="3168352" cy="584775"/>
          </a:xfrm>
          <a:prstGeom prst="rect">
            <a:avLst/>
          </a:prstGeom>
          <a:noFill/>
        </p:spPr>
        <p:txBody>
          <a:bodyPr wrap="square" rtlCol="0">
            <a:spAutoFit/>
          </a:bodyPr>
          <a:lstStyle/>
          <a:p>
            <a:r>
              <a:rPr lang="es-MX" sz="3200" b="1" dirty="0"/>
              <a:t>PRIMARIA</a:t>
            </a:r>
            <a:endParaRPr lang="es-CO" sz="3200" b="1" dirty="0"/>
          </a:p>
        </p:txBody>
      </p:sp>
    </p:spTree>
    <p:extLst>
      <p:ext uri="{BB962C8B-B14F-4D97-AF65-F5344CB8AC3E}">
        <p14:creationId xmlns:p14="http://schemas.microsoft.com/office/powerpoint/2010/main" val="250085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COMPARATIVO DE REPROBACIÓN PRIMER PERÍODO  3 ÚLTIMOS AÑOS </a:t>
            </a:r>
            <a:endParaRPr lang="es-CO" sz="5000" b="1" dirty="0">
              <a:solidFill>
                <a:srgbClr val="FF6600"/>
              </a:solidFill>
            </a:endParaRPr>
          </a:p>
        </p:txBody>
      </p:sp>
      <p:graphicFrame>
        <p:nvGraphicFramePr>
          <p:cNvPr id="7" name="3 Marcador de contenido">
            <a:extLst>
              <a:ext uri="{FF2B5EF4-FFF2-40B4-BE49-F238E27FC236}">
                <a16:creationId xmlns:a16="http://schemas.microsoft.com/office/drawing/2014/main" id="{1979B1F0-4DED-566C-FF0B-BA03A227849F}"/>
              </a:ext>
            </a:extLst>
          </p:cNvPr>
          <p:cNvGraphicFramePr>
            <a:graphicFrameLocks/>
          </p:cNvGraphicFramePr>
          <p:nvPr>
            <p:extLst>
              <p:ext uri="{D42A27DB-BD31-4B8C-83A1-F6EECF244321}">
                <p14:modId xmlns:p14="http://schemas.microsoft.com/office/powerpoint/2010/main" val="678215673"/>
              </p:ext>
            </p:extLst>
          </p:nvPr>
        </p:nvGraphicFramePr>
        <p:xfrm>
          <a:off x="2404456" y="2852936"/>
          <a:ext cx="7408864" cy="2822714"/>
        </p:xfrm>
        <a:graphic>
          <a:graphicData uri="http://schemas.openxmlformats.org/drawingml/2006/table">
            <a:tbl>
              <a:tblPr firstRow="1" bandRow="1">
                <a:tableStyleId>{5C22544A-7EE6-4342-B048-85BDC9FD1C3A}</a:tableStyleId>
              </a:tblPr>
              <a:tblGrid>
                <a:gridCol w="1852216">
                  <a:extLst>
                    <a:ext uri="{9D8B030D-6E8A-4147-A177-3AD203B41FA5}">
                      <a16:colId xmlns:a16="http://schemas.microsoft.com/office/drawing/2014/main" val="20000"/>
                    </a:ext>
                  </a:extLst>
                </a:gridCol>
                <a:gridCol w="1852216">
                  <a:extLst>
                    <a:ext uri="{9D8B030D-6E8A-4147-A177-3AD203B41FA5}">
                      <a16:colId xmlns:a16="http://schemas.microsoft.com/office/drawing/2014/main" val="20001"/>
                    </a:ext>
                  </a:extLst>
                </a:gridCol>
                <a:gridCol w="1852216">
                  <a:extLst>
                    <a:ext uri="{9D8B030D-6E8A-4147-A177-3AD203B41FA5}">
                      <a16:colId xmlns:a16="http://schemas.microsoft.com/office/drawing/2014/main" val="20002"/>
                    </a:ext>
                  </a:extLst>
                </a:gridCol>
                <a:gridCol w="1852216">
                  <a:extLst>
                    <a:ext uri="{9D8B030D-6E8A-4147-A177-3AD203B41FA5}">
                      <a16:colId xmlns:a16="http://schemas.microsoft.com/office/drawing/2014/main" val="20003"/>
                    </a:ext>
                  </a:extLst>
                </a:gridCol>
              </a:tblGrid>
              <a:tr h="720080">
                <a:tc>
                  <a:txBody>
                    <a:bodyPr/>
                    <a:lstStyle/>
                    <a:p>
                      <a:pPr algn="ctr"/>
                      <a:r>
                        <a:rPr lang="es-ES" dirty="0"/>
                        <a:t>AÑO</a:t>
                      </a:r>
                    </a:p>
                  </a:txBody>
                  <a:tcPr anchor="ctr">
                    <a:solidFill>
                      <a:srgbClr val="00B050"/>
                    </a:solidFill>
                  </a:tcPr>
                </a:tc>
                <a:tc>
                  <a:txBody>
                    <a:bodyPr/>
                    <a:lstStyle/>
                    <a:p>
                      <a:pPr algn="ctr"/>
                      <a:r>
                        <a:rPr lang="es-ES" dirty="0"/>
                        <a:t>N0.</a:t>
                      </a:r>
                      <a:r>
                        <a:rPr lang="es-ES" baseline="0" dirty="0"/>
                        <a:t> DE MATRICULADOS </a:t>
                      </a:r>
                      <a:endParaRPr lang="es-ES" dirty="0"/>
                    </a:p>
                  </a:txBody>
                  <a:tcPr anchor="ctr">
                    <a:solidFill>
                      <a:srgbClr val="00B050"/>
                    </a:solidFill>
                  </a:tcPr>
                </a:tc>
                <a:tc>
                  <a:txBody>
                    <a:bodyPr/>
                    <a:lstStyle/>
                    <a:p>
                      <a:pPr algn="ctr"/>
                      <a:r>
                        <a:rPr lang="es-ES" dirty="0"/>
                        <a:t>N0. REPROBADOS </a:t>
                      </a:r>
                    </a:p>
                  </a:txBody>
                  <a:tcPr anchor="ctr">
                    <a:solidFill>
                      <a:srgbClr val="00B050"/>
                    </a:solidFill>
                  </a:tcPr>
                </a:tc>
                <a:tc>
                  <a:txBody>
                    <a:bodyPr/>
                    <a:lstStyle/>
                    <a:p>
                      <a:pPr algn="ctr"/>
                      <a:r>
                        <a:rPr lang="es-ES" dirty="0"/>
                        <a:t>PORCENTAJE DE REPROBACIÓN </a:t>
                      </a:r>
                    </a:p>
                  </a:txBody>
                  <a:tcPr anchor="ctr">
                    <a:solidFill>
                      <a:srgbClr val="00B050"/>
                    </a:solidFill>
                  </a:tcPr>
                </a:tc>
                <a:extLst>
                  <a:ext uri="{0D108BD9-81ED-4DB2-BD59-A6C34878D82A}">
                    <a16:rowId xmlns:a16="http://schemas.microsoft.com/office/drawing/2014/main" val="10000"/>
                  </a:ext>
                </a:extLst>
              </a:tr>
              <a:tr h="700878">
                <a:tc>
                  <a:txBody>
                    <a:bodyPr/>
                    <a:lstStyle/>
                    <a:p>
                      <a:pPr algn="ctr"/>
                      <a:r>
                        <a:rPr lang="es-ES" sz="3600" dirty="0"/>
                        <a:t>2024</a:t>
                      </a:r>
                    </a:p>
                  </a:txBody>
                  <a:tcPr anchor="ctr"/>
                </a:tc>
                <a:tc>
                  <a:txBody>
                    <a:bodyPr/>
                    <a:lstStyle/>
                    <a:p>
                      <a:pPr algn="ctr"/>
                      <a:r>
                        <a:rPr lang="es-ES" sz="3600" dirty="0"/>
                        <a:t>403</a:t>
                      </a:r>
                    </a:p>
                  </a:txBody>
                  <a:tcPr anchor="ctr"/>
                </a:tc>
                <a:tc>
                  <a:txBody>
                    <a:bodyPr/>
                    <a:lstStyle/>
                    <a:p>
                      <a:pPr algn="ctr"/>
                      <a:r>
                        <a:rPr lang="es-ES" sz="3600" dirty="0"/>
                        <a:t>31</a:t>
                      </a:r>
                    </a:p>
                  </a:txBody>
                  <a:tcPr anchor="ctr"/>
                </a:tc>
                <a:tc>
                  <a:txBody>
                    <a:bodyPr/>
                    <a:lstStyle/>
                    <a:p>
                      <a:pPr algn="ctr"/>
                      <a:r>
                        <a:rPr lang="es-ES" sz="3600" dirty="0"/>
                        <a:t>7,69%</a:t>
                      </a:r>
                    </a:p>
                  </a:txBody>
                  <a:tcPr anchor="ctr"/>
                </a:tc>
                <a:extLst>
                  <a:ext uri="{0D108BD9-81ED-4DB2-BD59-A6C34878D82A}">
                    <a16:rowId xmlns:a16="http://schemas.microsoft.com/office/drawing/2014/main" val="10001"/>
                  </a:ext>
                </a:extLst>
              </a:tr>
              <a:tr h="700878">
                <a:tc>
                  <a:txBody>
                    <a:bodyPr/>
                    <a:lstStyle/>
                    <a:p>
                      <a:pPr algn="ctr"/>
                      <a:r>
                        <a:rPr lang="es-ES" sz="3600" dirty="0"/>
                        <a:t>2025</a:t>
                      </a:r>
                    </a:p>
                  </a:txBody>
                  <a:tcPr anchor="ctr"/>
                </a:tc>
                <a:tc>
                  <a:txBody>
                    <a:bodyPr/>
                    <a:lstStyle/>
                    <a:p>
                      <a:pPr algn="ctr"/>
                      <a:r>
                        <a:rPr lang="es-ES" sz="3600" dirty="0"/>
                        <a:t>362</a:t>
                      </a:r>
                    </a:p>
                  </a:txBody>
                  <a:tcPr anchor="ctr"/>
                </a:tc>
                <a:tc>
                  <a:txBody>
                    <a:bodyPr/>
                    <a:lstStyle/>
                    <a:p>
                      <a:pPr algn="ctr"/>
                      <a:r>
                        <a:rPr lang="es-ES" sz="3600" dirty="0"/>
                        <a:t>16</a:t>
                      </a:r>
                    </a:p>
                  </a:txBody>
                  <a:tcPr anchor="ctr"/>
                </a:tc>
                <a:tc>
                  <a:txBody>
                    <a:bodyPr/>
                    <a:lstStyle/>
                    <a:p>
                      <a:pPr algn="ctr"/>
                      <a:r>
                        <a:rPr lang="es-ES" sz="3600" dirty="0"/>
                        <a:t>4,42 %</a:t>
                      </a:r>
                    </a:p>
                  </a:txBody>
                  <a:tcPr anchor="ctr"/>
                </a:tc>
                <a:extLst>
                  <a:ext uri="{0D108BD9-81ED-4DB2-BD59-A6C34878D82A}">
                    <a16:rowId xmlns:a16="http://schemas.microsoft.com/office/drawing/2014/main" val="10002"/>
                  </a:ext>
                </a:extLst>
              </a:tr>
              <a:tr h="700878">
                <a:tc>
                  <a:txBody>
                    <a:bodyPr/>
                    <a:lstStyle/>
                    <a:p>
                      <a:pPr algn="ctr"/>
                      <a:r>
                        <a:rPr lang="es-ES" sz="3600" dirty="0"/>
                        <a:t>2026</a:t>
                      </a:r>
                    </a:p>
                  </a:txBody>
                  <a:tcPr anchor="ctr"/>
                </a:tc>
                <a:tc>
                  <a:txBody>
                    <a:bodyPr/>
                    <a:lstStyle/>
                    <a:p>
                      <a:pPr algn="ctr"/>
                      <a:r>
                        <a:rPr lang="es-ES" sz="3600" dirty="0"/>
                        <a:t>356</a:t>
                      </a:r>
                    </a:p>
                  </a:txBody>
                  <a:tcPr anchor="ctr"/>
                </a:tc>
                <a:tc>
                  <a:txBody>
                    <a:bodyPr/>
                    <a:lstStyle/>
                    <a:p>
                      <a:pPr algn="ctr"/>
                      <a:r>
                        <a:rPr lang="es-ES" sz="3600" dirty="0"/>
                        <a:t>21</a:t>
                      </a:r>
                    </a:p>
                  </a:txBody>
                  <a:tcPr anchor="ctr"/>
                </a:tc>
                <a:tc>
                  <a:txBody>
                    <a:bodyPr/>
                    <a:lstStyle/>
                    <a:p>
                      <a:pPr algn="ctr"/>
                      <a:r>
                        <a:rPr lang="es-ES" sz="3600" dirty="0"/>
                        <a:t>5,90 %</a:t>
                      </a:r>
                    </a:p>
                  </a:txBody>
                  <a:tcPr anchor="ctr"/>
                </a:tc>
                <a:extLst>
                  <a:ext uri="{0D108BD9-81ED-4DB2-BD59-A6C34878D82A}">
                    <a16:rowId xmlns:a16="http://schemas.microsoft.com/office/drawing/2014/main" val="10003"/>
                  </a:ext>
                </a:extLst>
              </a:tr>
            </a:tbl>
          </a:graphicData>
        </a:graphic>
      </p:graphicFrame>
      <p:sp>
        <p:nvSpPr>
          <p:cNvPr id="9" name="CuadroTexto 8">
            <a:extLst>
              <a:ext uri="{FF2B5EF4-FFF2-40B4-BE49-F238E27FC236}">
                <a16:creationId xmlns:a16="http://schemas.microsoft.com/office/drawing/2014/main" id="{2B26A945-F758-4874-754F-7DA5BBFA885D}"/>
              </a:ext>
            </a:extLst>
          </p:cNvPr>
          <p:cNvSpPr txBox="1"/>
          <p:nvPr/>
        </p:nvSpPr>
        <p:spPr>
          <a:xfrm>
            <a:off x="2044416" y="1988840"/>
            <a:ext cx="3168352" cy="584775"/>
          </a:xfrm>
          <a:prstGeom prst="rect">
            <a:avLst/>
          </a:prstGeom>
          <a:noFill/>
        </p:spPr>
        <p:txBody>
          <a:bodyPr wrap="square" rtlCol="0">
            <a:spAutoFit/>
          </a:bodyPr>
          <a:lstStyle/>
          <a:p>
            <a:r>
              <a:rPr lang="es-MX" sz="3200" b="1" dirty="0"/>
              <a:t>PRIMARIA</a:t>
            </a:r>
            <a:endParaRPr lang="es-CO" sz="3200" b="1" dirty="0"/>
          </a:p>
        </p:txBody>
      </p:sp>
    </p:spTree>
    <p:extLst>
      <p:ext uri="{BB962C8B-B14F-4D97-AF65-F5344CB8AC3E}">
        <p14:creationId xmlns:p14="http://schemas.microsoft.com/office/powerpoint/2010/main" val="262361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ÍNDICES DE REPROBACIÓN EN LOS  3 ÚLTIMOS AÑOS </a:t>
            </a:r>
            <a:endParaRPr lang="es-CO" sz="5000" b="1" dirty="0">
              <a:solidFill>
                <a:srgbClr val="FF6600"/>
              </a:solidFill>
            </a:endParaRPr>
          </a:p>
        </p:txBody>
      </p:sp>
      <p:graphicFrame>
        <p:nvGraphicFramePr>
          <p:cNvPr id="9" name="3 Marcador de contenido">
            <a:extLst>
              <a:ext uri="{FF2B5EF4-FFF2-40B4-BE49-F238E27FC236}">
                <a16:creationId xmlns:a16="http://schemas.microsoft.com/office/drawing/2014/main" id="{106484D4-305D-8E04-CDE5-A1585F91AF4C}"/>
              </a:ext>
            </a:extLst>
          </p:cNvPr>
          <p:cNvGraphicFramePr>
            <a:graphicFrameLocks/>
          </p:cNvGraphicFramePr>
          <p:nvPr>
            <p:extLst>
              <p:ext uri="{D42A27DB-BD31-4B8C-83A1-F6EECF244321}">
                <p14:modId xmlns:p14="http://schemas.microsoft.com/office/powerpoint/2010/main" val="3278844130"/>
              </p:ext>
            </p:extLst>
          </p:nvPr>
        </p:nvGraphicFramePr>
        <p:xfrm>
          <a:off x="1987418" y="2875650"/>
          <a:ext cx="8229600" cy="2682906"/>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1872208">
                  <a:extLst>
                    <a:ext uri="{9D8B030D-6E8A-4147-A177-3AD203B41FA5}">
                      <a16:colId xmlns:a16="http://schemas.microsoft.com/office/drawing/2014/main" val="20002"/>
                    </a:ext>
                  </a:extLst>
                </a:gridCol>
                <a:gridCol w="2242592">
                  <a:extLst>
                    <a:ext uri="{9D8B030D-6E8A-4147-A177-3AD203B41FA5}">
                      <a16:colId xmlns:a16="http://schemas.microsoft.com/office/drawing/2014/main" val="20003"/>
                    </a:ext>
                  </a:extLst>
                </a:gridCol>
              </a:tblGrid>
              <a:tr h="764085">
                <a:tc>
                  <a:txBody>
                    <a:bodyPr/>
                    <a:lstStyle/>
                    <a:p>
                      <a:pPr algn="ctr"/>
                      <a:r>
                        <a:rPr lang="es-ES" dirty="0"/>
                        <a:t>AÑO </a:t>
                      </a:r>
                    </a:p>
                  </a:txBody>
                  <a:tcPr anchor="ctr">
                    <a:solidFill>
                      <a:srgbClr val="00B050"/>
                    </a:solidFill>
                  </a:tcPr>
                </a:tc>
                <a:tc>
                  <a:txBody>
                    <a:bodyPr/>
                    <a:lstStyle/>
                    <a:p>
                      <a:pPr algn="ctr"/>
                      <a:r>
                        <a:rPr lang="es-ES" dirty="0"/>
                        <a:t>TOTAL ESTUDIANTES</a:t>
                      </a:r>
                      <a:r>
                        <a:rPr lang="es-ES" baseline="0" dirty="0"/>
                        <a:t> </a:t>
                      </a:r>
                      <a:endParaRPr lang="es-ES" dirty="0"/>
                    </a:p>
                  </a:txBody>
                  <a:tcPr anchor="ctr">
                    <a:solidFill>
                      <a:srgbClr val="00B050"/>
                    </a:solidFill>
                  </a:tcPr>
                </a:tc>
                <a:tc>
                  <a:txBody>
                    <a:bodyPr/>
                    <a:lstStyle/>
                    <a:p>
                      <a:pPr algn="ctr"/>
                      <a:r>
                        <a:rPr lang="es-ES" baseline="0" dirty="0"/>
                        <a:t>N0 DE ESTUD. REPROBADOS </a:t>
                      </a:r>
                      <a:endParaRPr lang="es-ES" dirty="0"/>
                    </a:p>
                  </a:txBody>
                  <a:tcPr anchor="ctr">
                    <a:solidFill>
                      <a:srgbClr val="00B050"/>
                    </a:solidFill>
                  </a:tcPr>
                </a:tc>
                <a:tc>
                  <a:txBody>
                    <a:bodyPr/>
                    <a:lstStyle/>
                    <a:p>
                      <a:pPr algn="ctr"/>
                      <a:r>
                        <a:rPr lang="es-ES" baseline="0" dirty="0"/>
                        <a:t>PORCENTAJE DE REPROBACIÓN </a:t>
                      </a:r>
                      <a:endParaRPr lang="es-ES" dirty="0"/>
                    </a:p>
                  </a:txBody>
                  <a:tcPr anchor="ctr">
                    <a:solidFill>
                      <a:srgbClr val="00B050"/>
                    </a:solidFill>
                  </a:tcPr>
                </a:tc>
                <a:extLst>
                  <a:ext uri="{0D108BD9-81ED-4DB2-BD59-A6C34878D82A}">
                    <a16:rowId xmlns:a16="http://schemas.microsoft.com/office/drawing/2014/main" val="10000"/>
                  </a:ext>
                </a:extLst>
              </a:tr>
              <a:tr h="639607">
                <a:tc>
                  <a:txBody>
                    <a:bodyPr/>
                    <a:lstStyle/>
                    <a:p>
                      <a:pPr algn="ctr"/>
                      <a:r>
                        <a:rPr lang="es-ES" sz="3200" dirty="0"/>
                        <a:t>2023</a:t>
                      </a:r>
                    </a:p>
                  </a:txBody>
                  <a:tcPr anchor="ctr"/>
                </a:tc>
                <a:tc>
                  <a:txBody>
                    <a:bodyPr/>
                    <a:lstStyle/>
                    <a:p>
                      <a:pPr algn="ctr"/>
                      <a:r>
                        <a:rPr lang="es-ES" sz="3200" dirty="0"/>
                        <a:t>582</a:t>
                      </a:r>
                    </a:p>
                  </a:txBody>
                  <a:tcPr anchor="ctr"/>
                </a:tc>
                <a:tc>
                  <a:txBody>
                    <a:bodyPr/>
                    <a:lstStyle/>
                    <a:p>
                      <a:pPr algn="ctr"/>
                      <a:r>
                        <a:rPr lang="es-ES" sz="3200" dirty="0"/>
                        <a:t>87</a:t>
                      </a:r>
                    </a:p>
                  </a:txBody>
                  <a:tcPr anchor="ctr"/>
                </a:tc>
                <a:tc>
                  <a:txBody>
                    <a:bodyPr/>
                    <a:lstStyle/>
                    <a:p>
                      <a:pPr algn="ctr"/>
                      <a:r>
                        <a:rPr lang="es-ES" sz="3200" dirty="0"/>
                        <a:t>14,95%</a:t>
                      </a:r>
                    </a:p>
                  </a:txBody>
                  <a:tcPr anchor="ctr"/>
                </a:tc>
                <a:extLst>
                  <a:ext uri="{0D108BD9-81ED-4DB2-BD59-A6C34878D82A}">
                    <a16:rowId xmlns:a16="http://schemas.microsoft.com/office/drawing/2014/main" val="10001"/>
                  </a:ext>
                </a:extLst>
              </a:tr>
              <a:tr h="639607">
                <a:tc>
                  <a:txBody>
                    <a:bodyPr/>
                    <a:lstStyle/>
                    <a:p>
                      <a:pPr algn="ctr"/>
                      <a:r>
                        <a:rPr lang="es-ES" sz="3200" dirty="0"/>
                        <a:t>2024</a:t>
                      </a:r>
                    </a:p>
                  </a:txBody>
                  <a:tcPr anchor="ctr"/>
                </a:tc>
                <a:tc>
                  <a:txBody>
                    <a:bodyPr/>
                    <a:lstStyle/>
                    <a:p>
                      <a:pPr algn="ctr"/>
                      <a:r>
                        <a:rPr lang="es-ES" sz="3200" dirty="0"/>
                        <a:t>525</a:t>
                      </a:r>
                    </a:p>
                  </a:txBody>
                  <a:tcPr anchor="ctr"/>
                </a:tc>
                <a:tc>
                  <a:txBody>
                    <a:bodyPr/>
                    <a:lstStyle/>
                    <a:p>
                      <a:pPr algn="ctr"/>
                      <a:r>
                        <a:rPr lang="es-ES" sz="3200" dirty="0"/>
                        <a:t>36</a:t>
                      </a:r>
                    </a:p>
                  </a:txBody>
                  <a:tcPr anchor="ctr"/>
                </a:tc>
                <a:tc>
                  <a:txBody>
                    <a:bodyPr/>
                    <a:lstStyle/>
                    <a:p>
                      <a:pPr algn="ctr"/>
                      <a:r>
                        <a:rPr lang="es-ES" sz="3200" dirty="0"/>
                        <a:t>6,86%</a:t>
                      </a:r>
                    </a:p>
                  </a:txBody>
                  <a:tcPr anchor="ctr"/>
                </a:tc>
                <a:extLst>
                  <a:ext uri="{0D108BD9-81ED-4DB2-BD59-A6C34878D82A}">
                    <a16:rowId xmlns:a16="http://schemas.microsoft.com/office/drawing/2014/main" val="10002"/>
                  </a:ext>
                </a:extLst>
              </a:tr>
              <a:tr h="639607">
                <a:tc>
                  <a:txBody>
                    <a:bodyPr/>
                    <a:lstStyle/>
                    <a:p>
                      <a:pPr algn="ctr"/>
                      <a:r>
                        <a:rPr lang="es-ES" sz="3200" dirty="0"/>
                        <a:t>2025</a:t>
                      </a:r>
                    </a:p>
                  </a:txBody>
                  <a:tcPr anchor="ctr"/>
                </a:tc>
                <a:tc>
                  <a:txBody>
                    <a:bodyPr/>
                    <a:lstStyle/>
                    <a:p>
                      <a:pPr algn="ctr"/>
                      <a:r>
                        <a:rPr lang="es-ES" sz="3200" dirty="0"/>
                        <a:t>524</a:t>
                      </a:r>
                    </a:p>
                  </a:txBody>
                  <a:tcPr anchor="ctr"/>
                </a:tc>
                <a:tc>
                  <a:txBody>
                    <a:bodyPr/>
                    <a:lstStyle/>
                    <a:p>
                      <a:pPr algn="ctr"/>
                      <a:r>
                        <a:rPr lang="es-ES" sz="3200" dirty="0"/>
                        <a:t>71</a:t>
                      </a:r>
                    </a:p>
                  </a:txBody>
                  <a:tcPr anchor="ctr"/>
                </a:tc>
                <a:tc>
                  <a:txBody>
                    <a:bodyPr/>
                    <a:lstStyle/>
                    <a:p>
                      <a:pPr algn="ctr"/>
                      <a:r>
                        <a:rPr lang="es-ES" sz="3200" dirty="0"/>
                        <a:t>13,55%</a:t>
                      </a:r>
                    </a:p>
                  </a:txBody>
                  <a:tcPr anchor="ctr"/>
                </a:tc>
                <a:extLst>
                  <a:ext uri="{0D108BD9-81ED-4DB2-BD59-A6C34878D82A}">
                    <a16:rowId xmlns:a16="http://schemas.microsoft.com/office/drawing/2014/main" val="10003"/>
                  </a:ext>
                </a:extLst>
              </a:tr>
            </a:tbl>
          </a:graphicData>
        </a:graphic>
      </p:graphicFrame>
      <p:sp>
        <p:nvSpPr>
          <p:cNvPr id="10" name="CuadroTexto 9">
            <a:extLst>
              <a:ext uri="{FF2B5EF4-FFF2-40B4-BE49-F238E27FC236}">
                <a16:creationId xmlns:a16="http://schemas.microsoft.com/office/drawing/2014/main" id="{DBD51734-FD01-A3D6-A698-6276EDF8FD59}"/>
              </a:ext>
            </a:extLst>
          </p:cNvPr>
          <p:cNvSpPr txBox="1"/>
          <p:nvPr/>
        </p:nvSpPr>
        <p:spPr>
          <a:xfrm>
            <a:off x="1997762" y="2011554"/>
            <a:ext cx="3168352" cy="584775"/>
          </a:xfrm>
          <a:prstGeom prst="rect">
            <a:avLst/>
          </a:prstGeom>
          <a:noFill/>
        </p:spPr>
        <p:txBody>
          <a:bodyPr wrap="square" rtlCol="0">
            <a:spAutoFit/>
          </a:bodyPr>
          <a:lstStyle/>
          <a:p>
            <a:r>
              <a:rPr lang="es-MX" sz="3200" b="1" dirty="0"/>
              <a:t>SECUNDARIA</a:t>
            </a:r>
            <a:endParaRPr lang="es-CO" sz="3200" b="1" dirty="0"/>
          </a:p>
        </p:txBody>
      </p:sp>
    </p:spTree>
    <p:extLst>
      <p:ext uri="{BB962C8B-B14F-4D97-AF65-F5344CB8AC3E}">
        <p14:creationId xmlns:p14="http://schemas.microsoft.com/office/powerpoint/2010/main" val="374345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ÍNDICES DE DESERCIÓN EN LOS  3 ÚLTIMOS  AÑOS  </a:t>
            </a:r>
            <a:endParaRPr lang="es-CO" sz="5000" b="1" dirty="0">
              <a:solidFill>
                <a:srgbClr val="FF6600"/>
              </a:solidFill>
            </a:endParaRPr>
          </a:p>
        </p:txBody>
      </p:sp>
      <p:graphicFrame>
        <p:nvGraphicFramePr>
          <p:cNvPr id="6" name="3 Marcador de contenido">
            <a:extLst>
              <a:ext uri="{FF2B5EF4-FFF2-40B4-BE49-F238E27FC236}">
                <a16:creationId xmlns:a16="http://schemas.microsoft.com/office/drawing/2014/main" id="{CD6C3E9F-495F-D6D5-678F-C6329CFFD791}"/>
              </a:ext>
            </a:extLst>
          </p:cNvPr>
          <p:cNvGraphicFramePr>
            <a:graphicFrameLocks/>
          </p:cNvGraphicFramePr>
          <p:nvPr>
            <p:extLst>
              <p:ext uri="{D42A27DB-BD31-4B8C-83A1-F6EECF244321}">
                <p14:modId xmlns:p14="http://schemas.microsoft.com/office/powerpoint/2010/main" val="3293026404"/>
              </p:ext>
            </p:extLst>
          </p:nvPr>
        </p:nvGraphicFramePr>
        <p:xfrm>
          <a:off x="2404456" y="2606279"/>
          <a:ext cx="7408863" cy="3274344"/>
        </p:xfrm>
        <a:graphic>
          <a:graphicData uri="http://schemas.openxmlformats.org/drawingml/2006/table">
            <a:tbl>
              <a:tblPr firstRow="1" bandRow="1">
                <a:tableStyleId>{5C22544A-7EE6-4342-B048-85BDC9FD1C3A}</a:tableStyleId>
              </a:tblPr>
              <a:tblGrid>
                <a:gridCol w="2469621">
                  <a:extLst>
                    <a:ext uri="{9D8B030D-6E8A-4147-A177-3AD203B41FA5}">
                      <a16:colId xmlns:a16="http://schemas.microsoft.com/office/drawing/2014/main" val="20000"/>
                    </a:ext>
                  </a:extLst>
                </a:gridCol>
                <a:gridCol w="2469621">
                  <a:extLst>
                    <a:ext uri="{9D8B030D-6E8A-4147-A177-3AD203B41FA5}">
                      <a16:colId xmlns:a16="http://schemas.microsoft.com/office/drawing/2014/main" val="20001"/>
                    </a:ext>
                  </a:extLst>
                </a:gridCol>
                <a:gridCol w="2469621">
                  <a:extLst>
                    <a:ext uri="{9D8B030D-6E8A-4147-A177-3AD203B41FA5}">
                      <a16:colId xmlns:a16="http://schemas.microsoft.com/office/drawing/2014/main" val="20002"/>
                    </a:ext>
                  </a:extLst>
                </a:gridCol>
              </a:tblGrid>
              <a:tr h="818586">
                <a:tc>
                  <a:txBody>
                    <a:bodyPr/>
                    <a:lstStyle/>
                    <a:p>
                      <a:pPr algn="ctr"/>
                      <a:r>
                        <a:rPr lang="es-ES" dirty="0"/>
                        <a:t>AÑO </a:t>
                      </a:r>
                    </a:p>
                  </a:txBody>
                  <a:tcPr anchor="ctr">
                    <a:solidFill>
                      <a:srgbClr val="00B050"/>
                    </a:solidFill>
                  </a:tcPr>
                </a:tc>
                <a:tc>
                  <a:txBody>
                    <a:bodyPr/>
                    <a:lstStyle/>
                    <a:p>
                      <a:pPr algn="ctr"/>
                      <a:r>
                        <a:rPr lang="es-ES" dirty="0"/>
                        <a:t>N0</a:t>
                      </a:r>
                      <a:r>
                        <a:rPr lang="es-ES" baseline="0" dirty="0"/>
                        <a:t> DE DESERTORES </a:t>
                      </a:r>
                      <a:endParaRPr lang="es-ES" dirty="0"/>
                    </a:p>
                  </a:txBody>
                  <a:tcPr anchor="ctr">
                    <a:solidFill>
                      <a:srgbClr val="00B050"/>
                    </a:solidFill>
                  </a:tcPr>
                </a:tc>
                <a:tc>
                  <a:txBody>
                    <a:bodyPr/>
                    <a:lstStyle/>
                    <a:p>
                      <a:pPr algn="ctr"/>
                      <a:r>
                        <a:rPr lang="es-ES" dirty="0"/>
                        <a:t>% DE</a:t>
                      </a:r>
                      <a:r>
                        <a:rPr lang="es-ES" baseline="0" dirty="0"/>
                        <a:t> DESERCIÓN </a:t>
                      </a:r>
                      <a:endParaRPr lang="es-ES" dirty="0"/>
                    </a:p>
                  </a:txBody>
                  <a:tcPr anchor="ctr">
                    <a:solidFill>
                      <a:srgbClr val="00B050"/>
                    </a:solidFill>
                  </a:tcPr>
                </a:tc>
                <a:extLst>
                  <a:ext uri="{0D108BD9-81ED-4DB2-BD59-A6C34878D82A}">
                    <a16:rowId xmlns:a16="http://schemas.microsoft.com/office/drawing/2014/main" val="10000"/>
                  </a:ext>
                </a:extLst>
              </a:tr>
              <a:tr h="818586">
                <a:tc>
                  <a:txBody>
                    <a:bodyPr/>
                    <a:lstStyle/>
                    <a:p>
                      <a:pPr algn="ctr"/>
                      <a:r>
                        <a:rPr lang="es-ES" sz="3600" dirty="0"/>
                        <a:t>2023</a:t>
                      </a:r>
                    </a:p>
                  </a:txBody>
                  <a:tcPr anchor="ctr"/>
                </a:tc>
                <a:tc>
                  <a:txBody>
                    <a:bodyPr/>
                    <a:lstStyle/>
                    <a:p>
                      <a:pPr algn="ctr"/>
                      <a:r>
                        <a:rPr lang="es-ES" sz="3600" dirty="0"/>
                        <a:t>14</a:t>
                      </a:r>
                    </a:p>
                  </a:txBody>
                  <a:tcPr anchor="ctr"/>
                </a:tc>
                <a:tc>
                  <a:txBody>
                    <a:bodyPr/>
                    <a:lstStyle/>
                    <a:p>
                      <a:pPr algn="ctr"/>
                      <a:r>
                        <a:rPr lang="es-ES" sz="3600" dirty="0"/>
                        <a:t>2, 35%</a:t>
                      </a:r>
                    </a:p>
                  </a:txBody>
                  <a:tcPr anchor="ctr"/>
                </a:tc>
                <a:extLst>
                  <a:ext uri="{0D108BD9-81ED-4DB2-BD59-A6C34878D82A}">
                    <a16:rowId xmlns:a16="http://schemas.microsoft.com/office/drawing/2014/main" val="10001"/>
                  </a:ext>
                </a:extLst>
              </a:tr>
              <a:tr h="818586">
                <a:tc>
                  <a:txBody>
                    <a:bodyPr/>
                    <a:lstStyle/>
                    <a:p>
                      <a:pPr algn="ctr"/>
                      <a:r>
                        <a:rPr lang="es-ES" sz="3600" dirty="0"/>
                        <a:t>2024</a:t>
                      </a:r>
                    </a:p>
                  </a:txBody>
                  <a:tcPr anchor="ctr"/>
                </a:tc>
                <a:tc>
                  <a:txBody>
                    <a:bodyPr/>
                    <a:lstStyle/>
                    <a:p>
                      <a:pPr algn="ctr"/>
                      <a:r>
                        <a:rPr lang="es-ES" sz="3600" dirty="0"/>
                        <a:t>16</a:t>
                      </a:r>
                    </a:p>
                  </a:txBody>
                  <a:tcPr anchor="ctr"/>
                </a:tc>
                <a:tc>
                  <a:txBody>
                    <a:bodyPr/>
                    <a:lstStyle/>
                    <a:p>
                      <a:pPr algn="ctr"/>
                      <a:r>
                        <a:rPr lang="es-ES" sz="3600" dirty="0"/>
                        <a:t>3, 05%</a:t>
                      </a:r>
                    </a:p>
                  </a:txBody>
                  <a:tcPr anchor="ctr"/>
                </a:tc>
                <a:extLst>
                  <a:ext uri="{0D108BD9-81ED-4DB2-BD59-A6C34878D82A}">
                    <a16:rowId xmlns:a16="http://schemas.microsoft.com/office/drawing/2014/main" val="10002"/>
                  </a:ext>
                </a:extLst>
              </a:tr>
              <a:tr h="818586">
                <a:tc>
                  <a:txBody>
                    <a:bodyPr/>
                    <a:lstStyle/>
                    <a:p>
                      <a:pPr algn="ctr"/>
                      <a:r>
                        <a:rPr lang="es-ES" sz="3600" dirty="0"/>
                        <a:t>2025</a:t>
                      </a:r>
                    </a:p>
                  </a:txBody>
                  <a:tcPr anchor="ctr"/>
                </a:tc>
                <a:tc>
                  <a:txBody>
                    <a:bodyPr/>
                    <a:lstStyle/>
                    <a:p>
                      <a:pPr algn="ctr"/>
                      <a:r>
                        <a:rPr lang="es-ES" sz="3600" dirty="0"/>
                        <a:t>7</a:t>
                      </a:r>
                    </a:p>
                  </a:txBody>
                  <a:tcPr anchor="ctr"/>
                </a:tc>
                <a:tc>
                  <a:txBody>
                    <a:bodyPr/>
                    <a:lstStyle/>
                    <a:p>
                      <a:pPr algn="ctr"/>
                      <a:r>
                        <a:rPr lang="es-ES" sz="3600" dirty="0"/>
                        <a:t>1, 34%</a:t>
                      </a:r>
                    </a:p>
                  </a:txBody>
                  <a:tcPr anchor="ctr"/>
                </a:tc>
                <a:extLst>
                  <a:ext uri="{0D108BD9-81ED-4DB2-BD59-A6C34878D82A}">
                    <a16:rowId xmlns:a16="http://schemas.microsoft.com/office/drawing/2014/main" val="10003"/>
                  </a:ext>
                </a:extLst>
              </a:tr>
            </a:tbl>
          </a:graphicData>
        </a:graphic>
      </p:graphicFrame>
      <p:sp>
        <p:nvSpPr>
          <p:cNvPr id="7" name="CuadroTexto 6">
            <a:extLst>
              <a:ext uri="{FF2B5EF4-FFF2-40B4-BE49-F238E27FC236}">
                <a16:creationId xmlns:a16="http://schemas.microsoft.com/office/drawing/2014/main" id="{2172CEA9-D3A3-46BE-6018-66D7F8111835}"/>
              </a:ext>
            </a:extLst>
          </p:cNvPr>
          <p:cNvSpPr txBox="1"/>
          <p:nvPr/>
        </p:nvSpPr>
        <p:spPr>
          <a:xfrm>
            <a:off x="2044416" y="1886199"/>
            <a:ext cx="3168352" cy="584775"/>
          </a:xfrm>
          <a:prstGeom prst="rect">
            <a:avLst/>
          </a:prstGeom>
          <a:noFill/>
        </p:spPr>
        <p:txBody>
          <a:bodyPr wrap="square" rtlCol="0">
            <a:spAutoFit/>
          </a:bodyPr>
          <a:lstStyle/>
          <a:p>
            <a:r>
              <a:rPr lang="es-MX" sz="3200" b="1" dirty="0"/>
              <a:t>SECUNDARIA</a:t>
            </a:r>
            <a:endParaRPr lang="es-CO" sz="3200" b="1" dirty="0"/>
          </a:p>
        </p:txBody>
      </p:sp>
    </p:spTree>
    <p:extLst>
      <p:ext uri="{BB962C8B-B14F-4D97-AF65-F5344CB8AC3E}">
        <p14:creationId xmlns:p14="http://schemas.microsoft.com/office/powerpoint/2010/main" val="3692459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COMPARATIVO DE REPROBACIÓN PRIMER PERÍODO  3 ÚLTIMOS AÑOS </a:t>
            </a:r>
            <a:endParaRPr lang="es-CO" sz="5000" b="1" dirty="0">
              <a:solidFill>
                <a:srgbClr val="FF6600"/>
              </a:solidFill>
            </a:endParaRPr>
          </a:p>
        </p:txBody>
      </p:sp>
      <p:graphicFrame>
        <p:nvGraphicFramePr>
          <p:cNvPr id="3" name="3 Marcador de contenido">
            <a:extLst>
              <a:ext uri="{FF2B5EF4-FFF2-40B4-BE49-F238E27FC236}">
                <a16:creationId xmlns:a16="http://schemas.microsoft.com/office/drawing/2014/main" id="{46BD7615-E769-BF1C-E1C2-192C39A2F8C8}"/>
              </a:ext>
            </a:extLst>
          </p:cNvPr>
          <p:cNvGraphicFramePr>
            <a:graphicFrameLocks/>
          </p:cNvGraphicFramePr>
          <p:nvPr>
            <p:extLst>
              <p:ext uri="{D42A27DB-BD31-4B8C-83A1-F6EECF244321}">
                <p14:modId xmlns:p14="http://schemas.microsoft.com/office/powerpoint/2010/main" val="3950830699"/>
              </p:ext>
            </p:extLst>
          </p:nvPr>
        </p:nvGraphicFramePr>
        <p:xfrm>
          <a:off x="2404460" y="2862267"/>
          <a:ext cx="7408864" cy="2822714"/>
        </p:xfrm>
        <a:graphic>
          <a:graphicData uri="http://schemas.openxmlformats.org/drawingml/2006/table">
            <a:tbl>
              <a:tblPr firstRow="1" bandRow="1">
                <a:tableStyleId>{5C22544A-7EE6-4342-B048-85BDC9FD1C3A}</a:tableStyleId>
              </a:tblPr>
              <a:tblGrid>
                <a:gridCol w="1852216">
                  <a:extLst>
                    <a:ext uri="{9D8B030D-6E8A-4147-A177-3AD203B41FA5}">
                      <a16:colId xmlns:a16="http://schemas.microsoft.com/office/drawing/2014/main" val="20000"/>
                    </a:ext>
                  </a:extLst>
                </a:gridCol>
                <a:gridCol w="1852216">
                  <a:extLst>
                    <a:ext uri="{9D8B030D-6E8A-4147-A177-3AD203B41FA5}">
                      <a16:colId xmlns:a16="http://schemas.microsoft.com/office/drawing/2014/main" val="20001"/>
                    </a:ext>
                  </a:extLst>
                </a:gridCol>
                <a:gridCol w="1852216">
                  <a:extLst>
                    <a:ext uri="{9D8B030D-6E8A-4147-A177-3AD203B41FA5}">
                      <a16:colId xmlns:a16="http://schemas.microsoft.com/office/drawing/2014/main" val="20002"/>
                    </a:ext>
                  </a:extLst>
                </a:gridCol>
                <a:gridCol w="1852216">
                  <a:extLst>
                    <a:ext uri="{9D8B030D-6E8A-4147-A177-3AD203B41FA5}">
                      <a16:colId xmlns:a16="http://schemas.microsoft.com/office/drawing/2014/main" val="20003"/>
                    </a:ext>
                  </a:extLst>
                </a:gridCol>
              </a:tblGrid>
              <a:tr h="720080">
                <a:tc>
                  <a:txBody>
                    <a:bodyPr/>
                    <a:lstStyle/>
                    <a:p>
                      <a:pPr algn="ctr"/>
                      <a:r>
                        <a:rPr lang="es-ES" dirty="0"/>
                        <a:t>AÑO</a:t>
                      </a:r>
                    </a:p>
                  </a:txBody>
                  <a:tcPr anchor="ctr">
                    <a:solidFill>
                      <a:srgbClr val="00B050"/>
                    </a:solidFill>
                  </a:tcPr>
                </a:tc>
                <a:tc>
                  <a:txBody>
                    <a:bodyPr/>
                    <a:lstStyle/>
                    <a:p>
                      <a:pPr algn="ctr"/>
                      <a:r>
                        <a:rPr lang="es-ES" dirty="0"/>
                        <a:t>N0.</a:t>
                      </a:r>
                      <a:r>
                        <a:rPr lang="es-ES" baseline="0" dirty="0"/>
                        <a:t> DE MATRICULADOS </a:t>
                      </a:r>
                      <a:endParaRPr lang="es-ES" dirty="0"/>
                    </a:p>
                  </a:txBody>
                  <a:tcPr anchor="ctr">
                    <a:solidFill>
                      <a:srgbClr val="00B050"/>
                    </a:solidFill>
                  </a:tcPr>
                </a:tc>
                <a:tc>
                  <a:txBody>
                    <a:bodyPr/>
                    <a:lstStyle/>
                    <a:p>
                      <a:pPr algn="ctr"/>
                      <a:r>
                        <a:rPr lang="es-ES" dirty="0"/>
                        <a:t>N0. REPROBADOS </a:t>
                      </a:r>
                    </a:p>
                  </a:txBody>
                  <a:tcPr anchor="ctr">
                    <a:solidFill>
                      <a:srgbClr val="00B050"/>
                    </a:solidFill>
                  </a:tcPr>
                </a:tc>
                <a:tc>
                  <a:txBody>
                    <a:bodyPr/>
                    <a:lstStyle/>
                    <a:p>
                      <a:pPr algn="ctr"/>
                      <a:r>
                        <a:rPr lang="es-ES" dirty="0"/>
                        <a:t>PORCENTAJE DE REPROBACIÓN </a:t>
                      </a:r>
                    </a:p>
                  </a:txBody>
                  <a:tcPr anchor="ctr">
                    <a:solidFill>
                      <a:srgbClr val="00B050"/>
                    </a:solidFill>
                  </a:tcPr>
                </a:tc>
                <a:extLst>
                  <a:ext uri="{0D108BD9-81ED-4DB2-BD59-A6C34878D82A}">
                    <a16:rowId xmlns:a16="http://schemas.microsoft.com/office/drawing/2014/main" val="10000"/>
                  </a:ext>
                </a:extLst>
              </a:tr>
              <a:tr h="700878">
                <a:tc>
                  <a:txBody>
                    <a:bodyPr/>
                    <a:lstStyle/>
                    <a:p>
                      <a:pPr algn="ctr"/>
                      <a:r>
                        <a:rPr lang="es-ES" sz="3600" dirty="0"/>
                        <a:t>2024</a:t>
                      </a:r>
                    </a:p>
                  </a:txBody>
                  <a:tcPr anchor="ctr"/>
                </a:tc>
                <a:tc>
                  <a:txBody>
                    <a:bodyPr/>
                    <a:lstStyle/>
                    <a:p>
                      <a:pPr algn="ctr"/>
                      <a:r>
                        <a:rPr lang="es-ES" sz="3600" dirty="0"/>
                        <a:t>553</a:t>
                      </a:r>
                    </a:p>
                  </a:txBody>
                  <a:tcPr anchor="ctr"/>
                </a:tc>
                <a:tc>
                  <a:txBody>
                    <a:bodyPr/>
                    <a:lstStyle/>
                    <a:p>
                      <a:pPr algn="ctr"/>
                      <a:r>
                        <a:rPr lang="es-ES" sz="3600" dirty="0"/>
                        <a:t>125</a:t>
                      </a:r>
                    </a:p>
                  </a:txBody>
                  <a:tcPr anchor="ctr"/>
                </a:tc>
                <a:tc>
                  <a:txBody>
                    <a:bodyPr/>
                    <a:lstStyle/>
                    <a:p>
                      <a:pPr algn="ctr"/>
                      <a:r>
                        <a:rPr lang="es-ES" sz="3600" dirty="0"/>
                        <a:t>22,60%</a:t>
                      </a:r>
                    </a:p>
                  </a:txBody>
                  <a:tcPr anchor="ctr"/>
                </a:tc>
                <a:extLst>
                  <a:ext uri="{0D108BD9-81ED-4DB2-BD59-A6C34878D82A}">
                    <a16:rowId xmlns:a16="http://schemas.microsoft.com/office/drawing/2014/main" val="10001"/>
                  </a:ext>
                </a:extLst>
              </a:tr>
              <a:tr h="700878">
                <a:tc>
                  <a:txBody>
                    <a:bodyPr/>
                    <a:lstStyle/>
                    <a:p>
                      <a:pPr algn="ctr"/>
                      <a:r>
                        <a:rPr lang="es-ES" sz="3600" dirty="0"/>
                        <a:t>2025</a:t>
                      </a:r>
                    </a:p>
                  </a:txBody>
                  <a:tcPr anchor="ctr"/>
                </a:tc>
                <a:tc>
                  <a:txBody>
                    <a:bodyPr/>
                    <a:lstStyle/>
                    <a:p>
                      <a:pPr algn="ctr"/>
                      <a:r>
                        <a:rPr lang="es-ES" sz="3600" dirty="0"/>
                        <a:t>527</a:t>
                      </a:r>
                    </a:p>
                  </a:txBody>
                  <a:tcPr anchor="ctr"/>
                </a:tc>
                <a:tc>
                  <a:txBody>
                    <a:bodyPr/>
                    <a:lstStyle/>
                    <a:p>
                      <a:pPr algn="ctr"/>
                      <a:r>
                        <a:rPr lang="es-ES" sz="3600" dirty="0"/>
                        <a:t>94</a:t>
                      </a:r>
                    </a:p>
                  </a:txBody>
                  <a:tcPr anchor="ctr"/>
                </a:tc>
                <a:tc>
                  <a:txBody>
                    <a:bodyPr/>
                    <a:lstStyle/>
                    <a:p>
                      <a:pPr algn="ctr"/>
                      <a:r>
                        <a:rPr lang="es-ES" sz="3600" dirty="0"/>
                        <a:t>17,84%</a:t>
                      </a:r>
                    </a:p>
                  </a:txBody>
                  <a:tcPr anchor="ctr"/>
                </a:tc>
                <a:extLst>
                  <a:ext uri="{0D108BD9-81ED-4DB2-BD59-A6C34878D82A}">
                    <a16:rowId xmlns:a16="http://schemas.microsoft.com/office/drawing/2014/main" val="10002"/>
                  </a:ext>
                </a:extLst>
              </a:tr>
              <a:tr h="700878">
                <a:tc>
                  <a:txBody>
                    <a:bodyPr/>
                    <a:lstStyle/>
                    <a:p>
                      <a:pPr algn="ctr"/>
                      <a:r>
                        <a:rPr lang="es-ES" sz="3600" dirty="0"/>
                        <a:t>2026</a:t>
                      </a:r>
                    </a:p>
                  </a:txBody>
                  <a:tcPr anchor="ctr"/>
                </a:tc>
                <a:tc>
                  <a:txBody>
                    <a:bodyPr/>
                    <a:lstStyle/>
                    <a:p>
                      <a:pPr algn="ctr"/>
                      <a:r>
                        <a:rPr lang="es-ES" sz="3600" dirty="0"/>
                        <a:t>518</a:t>
                      </a:r>
                    </a:p>
                  </a:txBody>
                  <a:tcPr anchor="ctr"/>
                </a:tc>
                <a:tc>
                  <a:txBody>
                    <a:bodyPr/>
                    <a:lstStyle/>
                    <a:p>
                      <a:pPr algn="ctr"/>
                      <a:r>
                        <a:rPr lang="es-ES" sz="3600" dirty="0"/>
                        <a:t>167</a:t>
                      </a:r>
                    </a:p>
                  </a:txBody>
                  <a:tcPr anchor="ctr"/>
                </a:tc>
                <a:tc>
                  <a:txBody>
                    <a:bodyPr/>
                    <a:lstStyle/>
                    <a:p>
                      <a:pPr algn="ctr"/>
                      <a:r>
                        <a:rPr lang="es-ES" sz="3600" dirty="0"/>
                        <a:t>32,24%</a:t>
                      </a:r>
                    </a:p>
                  </a:txBody>
                  <a:tcPr anchor="ctr"/>
                </a:tc>
                <a:extLst>
                  <a:ext uri="{0D108BD9-81ED-4DB2-BD59-A6C34878D82A}">
                    <a16:rowId xmlns:a16="http://schemas.microsoft.com/office/drawing/2014/main" val="10003"/>
                  </a:ext>
                </a:extLst>
              </a:tr>
            </a:tbl>
          </a:graphicData>
        </a:graphic>
      </p:graphicFrame>
      <p:sp>
        <p:nvSpPr>
          <p:cNvPr id="5" name="CuadroTexto 4">
            <a:extLst>
              <a:ext uri="{FF2B5EF4-FFF2-40B4-BE49-F238E27FC236}">
                <a16:creationId xmlns:a16="http://schemas.microsoft.com/office/drawing/2014/main" id="{F5B1D992-9E0E-494B-CD0F-1DDCBB5B8805}"/>
              </a:ext>
            </a:extLst>
          </p:cNvPr>
          <p:cNvSpPr txBox="1"/>
          <p:nvPr/>
        </p:nvSpPr>
        <p:spPr>
          <a:xfrm>
            <a:off x="2044420" y="1998171"/>
            <a:ext cx="3168352" cy="584775"/>
          </a:xfrm>
          <a:prstGeom prst="rect">
            <a:avLst/>
          </a:prstGeom>
          <a:noFill/>
        </p:spPr>
        <p:txBody>
          <a:bodyPr wrap="square" rtlCol="0">
            <a:spAutoFit/>
          </a:bodyPr>
          <a:lstStyle/>
          <a:p>
            <a:r>
              <a:rPr lang="es-MX" sz="3200" b="1" dirty="0"/>
              <a:t>SECUNDARIA</a:t>
            </a:r>
            <a:endParaRPr lang="es-CO" sz="3200" b="1" dirty="0"/>
          </a:p>
        </p:txBody>
      </p:sp>
    </p:spTree>
    <p:extLst>
      <p:ext uri="{BB962C8B-B14F-4D97-AF65-F5344CB8AC3E}">
        <p14:creationId xmlns:p14="http://schemas.microsoft.com/office/powerpoint/2010/main" val="3989244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886273" y="466538"/>
            <a:ext cx="9144000" cy="1353411"/>
          </a:xfrm>
        </p:spPr>
        <p:txBody>
          <a:bodyPr>
            <a:normAutofit fontScale="90000"/>
          </a:bodyPr>
          <a:lstStyle/>
          <a:p>
            <a:r>
              <a:rPr lang="es-ES" sz="5000" b="1" dirty="0">
                <a:solidFill>
                  <a:srgbClr val="FF6600"/>
                </a:solidFill>
              </a:rPr>
              <a:t>COMPARATIVO DE RESULTADOS PRUEBAS SABER 11° ÚLTIMOS 3 AÑOS </a:t>
            </a:r>
            <a:endParaRPr lang="es-CO" sz="5000" b="1" dirty="0">
              <a:solidFill>
                <a:srgbClr val="FF6600"/>
              </a:solidFill>
            </a:endParaRPr>
          </a:p>
        </p:txBody>
      </p:sp>
      <p:graphicFrame>
        <p:nvGraphicFramePr>
          <p:cNvPr id="6" name="3 Marcador de contenido">
            <a:extLst>
              <a:ext uri="{FF2B5EF4-FFF2-40B4-BE49-F238E27FC236}">
                <a16:creationId xmlns:a16="http://schemas.microsoft.com/office/drawing/2014/main" id="{3C911C81-06D3-4F22-B09D-779322D4B74A}"/>
              </a:ext>
            </a:extLst>
          </p:cNvPr>
          <p:cNvGraphicFramePr>
            <a:graphicFrameLocks/>
          </p:cNvGraphicFramePr>
          <p:nvPr>
            <p:extLst>
              <p:ext uri="{D42A27DB-BD31-4B8C-83A1-F6EECF244321}">
                <p14:modId xmlns:p14="http://schemas.microsoft.com/office/powerpoint/2010/main" val="761284223"/>
              </p:ext>
            </p:extLst>
          </p:nvPr>
        </p:nvGraphicFramePr>
        <p:xfrm>
          <a:off x="1765716" y="2722305"/>
          <a:ext cx="8712970" cy="2822714"/>
        </p:xfrm>
        <a:graphic>
          <a:graphicData uri="http://schemas.openxmlformats.org/drawingml/2006/table">
            <a:tbl>
              <a:tblPr firstRow="1" bandRow="1">
                <a:tableStyleId>{5C22544A-7EE6-4342-B048-85BDC9FD1C3A}</a:tableStyleId>
              </a:tblPr>
              <a:tblGrid>
                <a:gridCol w="1244710">
                  <a:extLst>
                    <a:ext uri="{9D8B030D-6E8A-4147-A177-3AD203B41FA5}">
                      <a16:colId xmlns:a16="http://schemas.microsoft.com/office/drawing/2014/main" val="20000"/>
                    </a:ext>
                  </a:extLst>
                </a:gridCol>
                <a:gridCol w="1244710">
                  <a:extLst>
                    <a:ext uri="{9D8B030D-6E8A-4147-A177-3AD203B41FA5}">
                      <a16:colId xmlns:a16="http://schemas.microsoft.com/office/drawing/2014/main" val="834945015"/>
                    </a:ext>
                  </a:extLst>
                </a:gridCol>
                <a:gridCol w="1244710">
                  <a:extLst>
                    <a:ext uri="{9D8B030D-6E8A-4147-A177-3AD203B41FA5}">
                      <a16:colId xmlns:a16="http://schemas.microsoft.com/office/drawing/2014/main" val="3854557828"/>
                    </a:ext>
                  </a:extLst>
                </a:gridCol>
                <a:gridCol w="1244710">
                  <a:extLst>
                    <a:ext uri="{9D8B030D-6E8A-4147-A177-3AD203B41FA5}">
                      <a16:colId xmlns:a16="http://schemas.microsoft.com/office/drawing/2014/main" val="2567020858"/>
                    </a:ext>
                  </a:extLst>
                </a:gridCol>
                <a:gridCol w="1244710">
                  <a:extLst>
                    <a:ext uri="{9D8B030D-6E8A-4147-A177-3AD203B41FA5}">
                      <a16:colId xmlns:a16="http://schemas.microsoft.com/office/drawing/2014/main" val="20001"/>
                    </a:ext>
                  </a:extLst>
                </a:gridCol>
                <a:gridCol w="1244710">
                  <a:extLst>
                    <a:ext uri="{9D8B030D-6E8A-4147-A177-3AD203B41FA5}">
                      <a16:colId xmlns:a16="http://schemas.microsoft.com/office/drawing/2014/main" val="20002"/>
                    </a:ext>
                  </a:extLst>
                </a:gridCol>
                <a:gridCol w="1244710">
                  <a:extLst>
                    <a:ext uri="{9D8B030D-6E8A-4147-A177-3AD203B41FA5}">
                      <a16:colId xmlns:a16="http://schemas.microsoft.com/office/drawing/2014/main" val="20003"/>
                    </a:ext>
                  </a:extLst>
                </a:gridCol>
              </a:tblGrid>
              <a:tr h="720080">
                <a:tc>
                  <a:txBody>
                    <a:bodyPr/>
                    <a:lstStyle/>
                    <a:p>
                      <a:pPr algn="ctr"/>
                      <a:r>
                        <a:rPr lang="es-ES" dirty="0"/>
                        <a:t>AÑO</a:t>
                      </a:r>
                    </a:p>
                  </a:txBody>
                  <a:tcPr anchor="ctr">
                    <a:solidFill>
                      <a:srgbClr val="00B050"/>
                    </a:solidFill>
                  </a:tcPr>
                </a:tc>
                <a:tc>
                  <a:txBody>
                    <a:bodyPr/>
                    <a:lstStyle/>
                    <a:p>
                      <a:pPr algn="ctr"/>
                      <a:r>
                        <a:rPr lang="es-ES" dirty="0"/>
                        <a:t>Lectura Crítica</a:t>
                      </a:r>
                    </a:p>
                  </a:txBody>
                  <a:tcPr anchor="ctr">
                    <a:solidFill>
                      <a:srgbClr val="00B050"/>
                    </a:solidFill>
                  </a:tcPr>
                </a:tc>
                <a:tc>
                  <a:txBody>
                    <a:bodyPr/>
                    <a:lstStyle/>
                    <a:p>
                      <a:pPr algn="ctr"/>
                      <a:r>
                        <a:rPr lang="es-ES" dirty="0"/>
                        <a:t>Matemáticas</a:t>
                      </a:r>
                    </a:p>
                  </a:txBody>
                  <a:tcPr anchor="ctr">
                    <a:solidFill>
                      <a:srgbClr val="00B050"/>
                    </a:solidFill>
                  </a:tcPr>
                </a:tc>
                <a:tc>
                  <a:txBody>
                    <a:bodyPr/>
                    <a:lstStyle/>
                    <a:p>
                      <a:pPr algn="ctr"/>
                      <a:r>
                        <a:rPr lang="es-ES" dirty="0"/>
                        <a:t>Ciencias Sociales</a:t>
                      </a:r>
                    </a:p>
                  </a:txBody>
                  <a:tcPr anchor="ctr">
                    <a:solidFill>
                      <a:srgbClr val="00B050"/>
                    </a:solidFill>
                  </a:tcPr>
                </a:tc>
                <a:tc>
                  <a:txBody>
                    <a:bodyPr/>
                    <a:lstStyle/>
                    <a:p>
                      <a:pPr algn="ctr"/>
                      <a:r>
                        <a:rPr lang="es-ES" dirty="0"/>
                        <a:t>Ciencias Naturales</a:t>
                      </a:r>
                    </a:p>
                  </a:txBody>
                  <a:tcPr anchor="ctr">
                    <a:solidFill>
                      <a:srgbClr val="00B050"/>
                    </a:solidFill>
                  </a:tcPr>
                </a:tc>
                <a:tc>
                  <a:txBody>
                    <a:bodyPr/>
                    <a:lstStyle/>
                    <a:p>
                      <a:pPr algn="ctr"/>
                      <a:r>
                        <a:rPr lang="es-ES" dirty="0"/>
                        <a:t>Inglés</a:t>
                      </a:r>
                    </a:p>
                  </a:txBody>
                  <a:tcPr anchor="ctr">
                    <a:solidFill>
                      <a:srgbClr val="00B050"/>
                    </a:solidFill>
                  </a:tcPr>
                </a:tc>
                <a:tc>
                  <a:txBody>
                    <a:bodyPr/>
                    <a:lstStyle/>
                    <a:p>
                      <a:pPr algn="ctr"/>
                      <a:r>
                        <a:rPr lang="es-ES" dirty="0"/>
                        <a:t>Promedio GLOBAL</a:t>
                      </a:r>
                    </a:p>
                  </a:txBody>
                  <a:tcPr anchor="ctr">
                    <a:solidFill>
                      <a:srgbClr val="00B050"/>
                    </a:solidFill>
                  </a:tcPr>
                </a:tc>
                <a:extLst>
                  <a:ext uri="{0D108BD9-81ED-4DB2-BD59-A6C34878D82A}">
                    <a16:rowId xmlns:a16="http://schemas.microsoft.com/office/drawing/2014/main" val="10000"/>
                  </a:ext>
                </a:extLst>
              </a:tr>
              <a:tr h="700878">
                <a:tc>
                  <a:txBody>
                    <a:bodyPr/>
                    <a:lstStyle/>
                    <a:p>
                      <a:pPr algn="ctr"/>
                      <a:r>
                        <a:rPr lang="es-ES" sz="3600" dirty="0"/>
                        <a:t>2023</a:t>
                      </a:r>
                    </a:p>
                  </a:txBody>
                  <a:tcPr anchor="ctr"/>
                </a:tc>
                <a:tc>
                  <a:txBody>
                    <a:bodyPr/>
                    <a:lstStyle/>
                    <a:p>
                      <a:pPr algn="ctr"/>
                      <a:r>
                        <a:rPr lang="es-ES" sz="3600" dirty="0"/>
                        <a:t>54</a:t>
                      </a:r>
                    </a:p>
                  </a:txBody>
                  <a:tcPr anchor="ctr"/>
                </a:tc>
                <a:tc>
                  <a:txBody>
                    <a:bodyPr/>
                    <a:lstStyle/>
                    <a:p>
                      <a:pPr algn="ctr"/>
                      <a:r>
                        <a:rPr lang="es-ES" sz="3600" dirty="0"/>
                        <a:t>56</a:t>
                      </a:r>
                    </a:p>
                  </a:txBody>
                  <a:tcPr anchor="ctr"/>
                </a:tc>
                <a:tc>
                  <a:txBody>
                    <a:bodyPr/>
                    <a:lstStyle/>
                    <a:p>
                      <a:pPr algn="ctr"/>
                      <a:r>
                        <a:rPr lang="es-ES" sz="3600" dirty="0"/>
                        <a:t>51</a:t>
                      </a:r>
                    </a:p>
                  </a:txBody>
                  <a:tcPr anchor="ctr"/>
                </a:tc>
                <a:tc>
                  <a:txBody>
                    <a:bodyPr/>
                    <a:lstStyle/>
                    <a:p>
                      <a:pPr algn="ctr"/>
                      <a:r>
                        <a:rPr lang="es-ES" sz="3600" dirty="0"/>
                        <a:t>54</a:t>
                      </a:r>
                    </a:p>
                  </a:txBody>
                  <a:tcPr anchor="ctr"/>
                </a:tc>
                <a:tc>
                  <a:txBody>
                    <a:bodyPr/>
                    <a:lstStyle/>
                    <a:p>
                      <a:pPr algn="ctr"/>
                      <a:r>
                        <a:rPr lang="es-ES" sz="3600" dirty="0"/>
                        <a:t>49</a:t>
                      </a:r>
                    </a:p>
                  </a:txBody>
                  <a:tcPr anchor="ctr"/>
                </a:tc>
                <a:tc>
                  <a:txBody>
                    <a:bodyPr/>
                    <a:lstStyle/>
                    <a:p>
                      <a:pPr algn="ctr"/>
                      <a:r>
                        <a:rPr lang="es-ES" sz="3600" dirty="0"/>
                        <a:t>266</a:t>
                      </a:r>
                    </a:p>
                  </a:txBody>
                  <a:tcPr anchor="ctr"/>
                </a:tc>
                <a:extLst>
                  <a:ext uri="{0D108BD9-81ED-4DB2-BD59-A6C34878D82A}">
                    <a16:rowId xmlns:a16="http://schemas.microsoft.com/office/drawing/2014/main" val="10001"/>
                  </a:ext>
                </a:extLst>
              </a:tr>
              <a:tr h="700878">
                <a:tc>
                  <a:txBody>
                    <a:bodyPr/>
                    <a:lstStyle/>
                    <a:p>
                      <a:pPr algn="ctr"/>
                      <a:r>
                        <a:rPr lang="es-ES" sz="3600" dirty="0"/>
                        <a:t>2024</a:t>
                      </a:r>
                    </a:p>
                  </a:txBody>
                  <a:tcPr anchor="ctr"/>
                </a:tc>
                <a:tc>
                  <a:txBody>
                    <a:bodyPr/>
                    <a:lstStyle/>
                    <a:p>
                      <a:pPr algn="ctr"/>
                      <a:r>
                        <a:rPr lang="es-ES" sz="3600" dirty="0"/>
                        <a:t>55</a:t>
                      </a:r>
                    </a:p>
                  </a:txBody>
                  <a:tcPr anchor="ctr"/>
                </a:tc>
                <a:tc>
                  <a:txBody>
                    <a:bodyPr/>
                    <a:lstStyle/>
                    <a:p>
                      <a:pPr algn="ctr"/>
                      <a:r>
                        <a:rPr lang="es-ES" sz="3600" dirty="0"/>
                        <a:t>56</a:t>
                      </a:r>
                    </a:p>
                  </a:txBody>
                  <a:tcPr anchor="ctr"/>
                </a:tc>
                <a:tc>
                  <a:txBody>
                    <a:bodyPr/>
                    <a:lstStyle/>
                    <a:p>
                      <a:pPr algn="ctr"/>
                      <a:r>
                        <a:rPr lang="es-ES" sz="3600" dirty="0"/>
                        <a:t>51</a:t>
                      </a:r>
                    </a:p>
                  </a:txBody>
                  <a:tcPr anchor="ctr"/>
                </a:tc>
                <a:tc>
                  <a:txBody>
                    <a:bodyPr/>
                    <a:lstStyle/>
                    <a:p>
                      <a:pPr algn="ctr"/>
                      <a:r>
                        <a:rPr lang="es-ES" sz="3600" dirty="0"/>
                        <a:t>53</a:t>
                      </a:r>
                    </a:p>
                  </a:txBody>
                  <a:tcPr anchor="ctr"/>
                </a:tc>
                <a:tc>
                  <a:txBody>
                    <a:bodyPr/>
                    <a:lstStyle/>
                    <a:p>
                      <a:pPr algn="ctr"/>
                      <a:r>
                        <a:rPr lang="es-ES" sz="3600" dirty="0"/>
                        <a:t>51</a:t>
                      </a:r>
                    </a:p>
                  </a:txBody>
                  <a:tcPr anchor="ctr"/>
                </a:tc>
                <a:tc>
                  <a:txBody>
                    <a:bodyPr/>
                    <a:lstStyle/>
                    <a:p>
                      <a:pPr algn="ctr"/>
                      <a:r>
                        <a:rPr lang="es-ES" sz="3600" dirty="0"/>
                        <a:t>268</a:t>
                      </a:r>
                    </a:p>
                  </a:txBody>
                  <a:tcPr anchor="ctr"/>
                </a:tc>
                <a:extLst>
                  <a:ext uri="{0D108BD9-81ED-4DB2-BD59-A6C34878D82A}">
                    <a16:rowId xmlns:a16="http://schemas.microsoft.com/office/drawing/2014/main" val="10002"/>
                  </a:ext>
                </a:extLst>
              </a:tr>
              <a:tr h="700878">
                <a:tc>
                  <a:txBody>
                    <a:bodyPr/>
                    <a:lstStyle/>
                    <a:p>
                      <a:pPr algn="ctr"/>
                      <a:r>
                        <a:rPr lang="es-ES" sz="3600" dirty="0"/>
                        <a:t>2025</a:t>
                      </a:r>
                    </a:p>
                  </a:txBody>
                  <a:tcPr anchor="ctr"/>
                </a:tc>
                <a:tc>
                  <a:txBody>
                    <a:bodyPr/>
                    <a:lstStyle/>
                    <a:p>
                      <a:pPr algn="ctr"/>
                      <a:r>
                        <a:rPr lang="es-ES" sz="3600" dirty="0"/>
                        <a:t>54</a:t>
                      </a:r>
                    </a:p>
                  </a:txBody>
                  <a:tcPr anchor="ctr"/>
                </a:tc>
                <a:tc>
                  <a:txBody>
                    <a:bodyPr/>
                    <a:lstStyle/>
                    <a:p>
                      <a:pPr algn="ctr"/>
                      <a:r>
                        <a:rPr lang="es-ES" sz="3600" dirty="0"/>
                        <a:t>55</a:t>
                      </a:r>
                    </a:p>
                  </a:txBody>
                  <a:tcPr anchor="ctr"/>
                </a:tc>
                <a:tc>
                  <a:txBody>
                    <a:bodyPr/>
                    <a:lstStyle/>
                    <a:p>
                      <a:pPr algn="ctr"/>
                      <a:r>
                        <a:rPr lang="es-ES" sz="3600" dirty="0"/>
                        <a:t>50</a:t>
                      </a:r>
                    </a:p>
                  </a:txBody>
                  <a:tcPr anchor="ctr"/>
                </a:tc>
                <a:tc>
                  <a:txBody>
                    <a:bodyPr/>
                    <a:lstStyle/>
                    <a:p>
                      <a:pPr algn="ctr"/>
                      <a:r>
                        <a:rPr lang="es-ES" sz="3600" dirty="0"/>
                        <a:t>53</a:t>
                      </a:r>
                    </a:p>
                  </a:txBody>
                  <a:tcPr anchor="ctr"/>
                </a:tc>
                <a:tc>
                  <a:txBody>
                    <a:bodyPr/>
                    <a:lstStyle/>
                    <a:p>
                      <a:pPr algn="ctr"/>
                      <a:r>
                        <a:rPr lang="es-ES" sz="3600" dirty="0"/>
                        <a:t>48</a:t>
                      </a:r>
                    </a:p>
                  </a:txBody>
                  <a:tcPr anchor="ctr"/>
                </a:tc>
                <a:tc>
                  <a:txBody>
                    <a:bodyPr/>
                    <a:lstStyle/>
                    <a:p>
                      <a:pPr algn="ctr"/>
                      <a:r>
                        <a:rPr lang="es-ES" sz="3600" dirty="0"/>
                        <a:t>263</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59481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74789"/>
            <a:ext cx="12170664" cy="7007578"/>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8945" y="5771919"/>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922A79A0-5A09-49B6-EBBD-FDB066BA4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633" y="866424"/>
            <a:ext cx="8987367" cy="5398907"/>
          </a:xfrm>
          <a:prstGeom prst="rect">
            <a:avLst/>
          </a:prstGeom>
        </p:spPr>
      </p:pic>
    </p:spTree>
    <p:extLst>
      <p:ext uri="{BB962C8B-B14F-4D97-AF65-F5344CB8AC3E}">
        <p14:creationId xmlns:p14="http://schemas.microsoft.com/office/powerpoint/2010/main" val="1970771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1957356" y="233029"/>
            <a:ext cx="9144000" cy="1353411"/>
          </a:xfrm>
        </p:spPr>
        <p:txBody>
          <a:bodyPr>
            <a:normAutofit/>
          </a:bodyPr>
          <a:lstStyle/>
          <a:p>
            <a:r>
              <a:rPr lang="es-ES" sz="5000" b="1" dirty="0">
                <a:solidFill>
                  <a:srgbClr val="FF6600"/>
                </a:solidFill>
              </a:rPr>
              <a:t>Intencionalidad de Tareas Escolares</a:t>
            </a:r>
            <a:endParaRPr lang="es-CO" sz="5000" b="1" dirty="0">
              <a:solidFill>
                <a:srgbClr val="FF6600"/>
              </a:solidFill>
            </a:endParaRPr>
          </a:p>
        </p:txBody>
      </p:sp>
      <p:sp>
        <p:nvSpPr>
          <p:cNvPr id="3" name="CuadroTexto 2">
            <a:extLst>
              <a:ext uri="{FF2B5EF4-FFF2-40B4-BE49-F238E27FC236}">
                <a16:creationId xmlns:a16="http://schemas.microsoft.com/office/drawing/2014/main" id="{444C32FF-0069-ECF8-EE65-B756C482C4C8}"/>
              </a:ext>
            </a:extLst>
          </p:cNvPr>
          <p:cNvSpPr txBox="1"/>
          <p:nvPr/>
        </p:nvSpPr>
        <p:spPr>
          <a:xfrm>
            <a:off x="1673290" y="1586440"/>
            <a:ext cx="8845420" cy="4420184"/>
          </a:xfrm>
          <a:prstGeom prst="rect">
            <a:avLst/>
          </a:prstGeom>
          <a:noFill/>
        </p:spPr>
        <p:txBody>
          <a:bodyPr wrap="square" rtlCol="0">
            <a:spAutoFit/>
          </a:bodyPr>
          <a:lstStyle/>
          <a:p>
            <a:pPr marL="342900" lvl="0" indent="-342900" algn="just">
              <a:lnSpc>
                <a:spcPct val="107000"/>
              </a:lnSpc>
              <a:buFont typeface="+mj-lt"/>
              <a:buAutoNum type="arabicPeriod"/>
            </a:pPr>
            <a:r>
              <a:rPr lang="es-CO" sz="2600" dirty="0">
                <a:effectLst/>
                <a:latin typeface="Arial" panose="020B0604020202020204" pitchFamily="34" charset="0"/>
                <a:ea typeface="Calibri" panose="020F0502020204030204" pitchFamily="34" charset="0"/>
                <a:cs typeface="Arial" panose="020B0604020202020204" pitchFamily="34" charset="0"/>
              </a:rPr>
              <a:t>Reforzar los aprendizajes desarrollados en el aula de clase. </a:t>
            </a:r>
          </a:p>
          <a:p>
            <a:pPr marL="342900" lvl="0" indent="-342900" algn="just">
              <a:lnSpc>
                <a:spcPct val="107000"/>
              </a:lnSpc>
              <a:buFont typeface="+mj-lt"/>
              <a:buAutoNum type="arabicPeriod"/>
            </a:pPr>
            <a:r>
              <a:rPr lang="es-CO" sz="2600" dirty="0">
                <a:effectLst/>
                <a:latin typeface="Arial" panose="020B0604020202020204" pitchFamily="34" charset="0"/>
                <a:ea typeface="Calibri" panose="020F0502020204030204" pitchFamily="34" charset="0"/>
                <a:cs typeface="Arial" panose="020B0604020202020204" pitchFamily="34" charset="0"/>
              </a:rPr>
              <a:t>Incentivar procesos de lectura e investigación.</a:t>
            </a:r>
          </a:p>
          <a:p>
            <a:pPr marL="342900" lvl="0" indent="-342900" algn="just">
              <a:lnSpc>
                <a:spcPct val="107000"/>
              </a:lnSpc>
              <a:buFont typeface="+mj-lt"/>
              <a:buAutoNum type="arabicPeriod"/>
            </a:pPr>
            <a:r>
              <a:rPr lang="es-CO" sz="2600" dirty="0">
                <a:effectLst/>
                <a:latin typeface="Arial" panose="020B0604020202020204" pitchFamily="34" charset="0"/>
                <a:ea typeface="Calibri" panose="020F0502020204030204" pitchFamily="34" charset="0"/>
                <a:cs typeface="Arial" panose="020B0604020202020204" pitchFamily="34" charset="0"/>
              </a:rPr>
              <a:t>Fomentar el valor de la responsabilidad en los estudiantes como parte esencial en su proceso de formación integral. </a:t>
            </a:r>
          </a:p>
          <a:p>
            <a:pPr marL="342900" lvl="0" indent="-342900" algn="just">
              <a:lnSpc>
                <a:spcPct val="107000"/>
              </a:lnSpc>
              <a:spcAft>
                <a:spcPts val="800"/>
              </a:spcAft>
              <a:buFont typeface="+mj-lt"/>
              <a:buAutoNum type="arabicPeriod"/>
            </a:pPr>
            <a:r>
              <a:rPr lang="es-CO" sz="2600" dirty="0">
                <a:effectLst/>
                <a:latin typeface="Arial" panose="020B0604020202020204" pitchFamily="34" charset="0"/>
                <a:ea typeface="Calibri" panose="020F0502020204030204" pitchFamily="34" charset="0"/>
                <a:cs typeface="Arial" panose="020B0604020202020204" pitchFamily="34" charset="0"/>
              </a:rPr>
              <a:t>Fortalecer la comunicación y el apoyo en su entorno familiar.</a:t>
            </a:r>
          </a:p>
          <a:p>
            <a:r>
              <a:rPr lang="es-CO" sz="2600" dirty="0">
                <a:latin typeface="Arial" panose="020B0604020202020204" pitchFamily="34" charset="0"/>
                <a:ea typeface="Calibri" panose="020F0502020204030204" pitchFamily="34" charset="0"/>
                <a:cs typeface="Arial" panose="020B0604020202020204" pitchFamily="34" charset="0"/>
              </a:rPr>
              <a:t>5. </a:t>
            </a:r>
            <a:r>
              <a:rPr lang="es-CO" sz="2600" dirty="0">
                <a:effectLst/>
                <a:latin typeface="Arial" panose="020B0604020202020204" pitchFamily="34" charset="0"/>
                <a:ea typeface="Calibri" panose="020F0502020204030204" pitchFamily="34" charset="0"/>
              </a:rPr>
              <a:t>Socialización de las tareas para la identificación de las falencias cognitivas.</a:t>
            </a:r>
            <a:endParaRPr lang="es-CO" sz="2600" dirty="0"/>
          </a:p>
        </p:txBody>
      </p:sp>
    </p:spTree>
    <p:extLst>
      <p:ext uri="{BB962C8B-B14F-4D97-AF65-F5344CB8AC3E}">
        <p14:creationId xmlns:p14="http://schemas.microsoft.com/office/powerpoint/2010/main" val="264229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sp>
        <p:nvSpPr>
          <p:cNvPr id="2" name="Título 1">
            <a:extLst>
              <a:ext uri="{FF2B5EF4-FFF2-40B4-BE49-F238E27FC236}">
                <a16:creationId xmlns:a16="http://schemas.microsoft.com/office/drawing/2014/main" id="{51D03D40-4788-E976-C22B-7423D5C8CBB0}"/>
              </a:ext>
            </a:extLst>
          </p:cNvPr>
          <p:cNvSpPr>
            <a:spLocks noGrp="1"/>
          </p:cNvSpPr>
          <p:nvPr>
            <p:ph type="ctrTitle"/>
          </p:nvPr>
        </p:nvSpPr>
        <p:spPr>
          <a:xfrm>
            <a:off x="2301552" y="466058"/>
            <a:ext cx="9144000" cy="1353411"/>
          </a:xfrm>
        </p:spPr>
        <p:txBody>
          <a:bodyPr>
            <a:noAutofit/>
          </a:bodyPr>
          <a:lstStyle/>
          <a:p>
            <a:pPr algn="r"/>
            <a:r>
              <a:rPr lang="es-ES" sz="5000" b="1" dirty="0">
                <a:solidFill>
                  <a:srgbClr val="FF6600"/>
                </a:solidFill>
              </a:rPr>
              <a:t>Cantidad y tiempo recomendado para las tareas escolares</a:t>
            </a:r>
            <a:endParaRPr lang="es-CO" sz="5000" b="1" dirty="0">
              <a:solidFill>
                <a:srgbClr val="FF6600"/>
              </a:solidFill>
            </a:endParaRPr>
          </a:p>
        </p:txBody>
      </p:sp>
      <p:sp>
        <p:nvSpPr>
          <p:cNvPr id="3" name="CuadroTexto 2">
            <a:extLst>
              <a:ext uri="{FF2B5EF4-FFF2-40B4-BE49-F238E27FC236}">
                <a16:creationId xmlns:a16="http://schemas.microsoft.com/office/drawing/2014/main" id="{444C32FF-0069-ECF8-EE65-B756C482C4C8}"/>
              </a:ext>
            </a:extLst>
          </p:cNvPr>
          <p:cNvSpPr txBox="1"/>
          <p:nvPr/>
        </p:nvSpPr>
        <p:spPr>
          <a:xfrm>
            <a:off x="627915" y="1971869"/>
            <a:ext cx="10412963" cy="3834191"/>
          </a:xfrm>
          <a:prstGeom prst="rect">
            <a:avLst/>
          </a:prstGeom>
          <a:noFill/>
        </p:spPr>
        <p:txBody>
          <a:bodyPr wrap="square" rtlCol="0">
            <a:spAutoFit/>
          </a:bodyPr>
          <a:lstStyle/>
          <a:p>
            <a:pPr indent="449580" algn="just">
              <a:lnSpc>
                <a:spcPct val="107000"/>
              </a:lnSpc>
              <a:spcAft>
                <a:spcPts val="800"/>
              </a:spcAft>
            </a:pPr>
            <a:r>
              <a:rPr lang="es-CO" sz="2400" dirty="0">
                <a:effectLst/>
                <a:latin typeface="Arial" panose="020B0604020202020204" pitchFamily="34" charset="0"/>
                <a:ea typeface="Calibri" panose="020F0502020204030204" pitchFamily="34" charset="0"/>
                <a:cs typeface="Times New Roman" panose="02020603050405020304" pitchFamily="18" charset="0"/>
              </a:rPr>
              <a:t>Se pretende que los estudiantes no empleen más de dos horas del tiempo libre, en la realización diaria de todas las tareas para la jornada de clase. El tiempo requerido para una tarea depende del grado, la edad de los estudiantes y del tipo de la tarea.</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es-CO" sz="2400" dirty="0">
                <a:effectLst/>
                <a:latin typeface="Arial" panose="020B0604020202020204" pitchFamily="34" charset="0"/>
                <a:ea typeface="Calibri" panose="020F0502020204030204" pitchFamily="34" charset="0"/>
                <a:cs typeface="Times New Roman" panose="02020603050405020304" pitchFamily="18" charset="0"/>
              </a:rPr>
              <a:t>La asignación máxima será de TRES (3) tareas por día, cuya valoración se registra en el saber o hacer, dependiendo el tipo de tarea.  Las tareas dejadas de un día para otro deben ser cortas.</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es-CO" sz="2400" dirty="0">
                <a:effectLst/>
                <a:latin typeface="Arial" panose="020B0604020202020204" pitchFamily="34" charset="0"/>
                <a:ea typeface="Calibri" panose="020F0502020204030204" pitchFamily="34" charset="0"/>
                <a:cs typeface="Times New Roman" panose="02020603050405020304" pitchFamily="18" charset="0"/>
              </a:rPr>
              <a:t>No habrá tareas en los recesos estudiantiles; o de hacerlo, será de trabajo autónomo de contenidos vistos.</a:t>
            </a:r>
            <a:endParaRPr lang="es-CO"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576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29B63-9E08-7341-66D4-A4CF8D5954AD}"/>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9C73FBDF-8742-71F0-1A10-A1738A4608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DBC0436C-F8D3-B906-3701-BE8570B622E2}"/>
              </a:ext>
            </a:extLst>
          </p:cNvPr>
          <p:cNvSpPr>
            <a:spLocks noGrp="1"/>
          </p:cNvSpPr>
          <p:nvPr>
            <p:ph type="body" idx="1"/>
          </p:nvPr>
        </p:nvSpPr>
        <p:spPr>
          <a:xfrm>
            <a:off x="908135" y="2287236"/>
            <a:ext cx="10515600" cy="1500187"/>
          </a:xfrm>
        </p:spPr>
        <p:txBody>
          <a:bodyPr>
            <a:noAutofit/>
          </a:bodyPr>
          <a:lstStyle/>
          <a:p>
            <a:pPr algn="ctr"/>
            <a:r>
              <a:rPr lang="es-ES" sz="8000" b="1" dirty="0">
                <a:solidFill>
                  <a:srgbClr val="FF6600"/>
                </a:solidFill>
              </a:rPr>
              <a:t>PTAFI 3.0</a:t>
            </a:r>
            <a:endParaRPr lang="es-ES" sz="8000" b="1" dirty="0">
              <a:solidFill>
                <a:schemeClr val="tx1"/>
              </a:solidFill>
            </a:endParaRPr>
          </a:p>
        </p:txBody>
      </p:sp>
    </p:spTree>
    <p:extLst>
      <p:ext uri="{BB962C8B-B14F-4D97-AF65-F5344CB8AC3E}">
        <p14:creationId xmlns:p14="http://schemas.microsoft.com/office/powerpoint/2010/main" val="1164049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6" y="0"/>
            <a:ext cx="12181332" cy="6858000"/>
          </a:xfrm>
          <a:prstGeom prst="rect">
            <a:avLst/>
          </a:prstGeom>
          <a:solidFill>
            <a:srgbClr val="4A5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556" y="0"/>
            <a:ext cx="12181332" cy="939800"/>
          </a:xfrm>
          <a:prstGeom prst="rect">
            <a:avLst/>
          </a:prstGeom>
          <a:solidFill>
            <a:srgbClr val="3741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83357" y="50801"/>
            <a:ext cx="9135999" cy="615553"/>
          </a:xfrm>
          <a:prstGeom prst="rect">
            <a:avLst/>
          </a:prstGeom>
          <a:noFill/>
        </p:spPr>
        <p:txBody>
          <a:bodyPr wrap="square">
            <a:spAutoFit/>
          </a:bodyPr>
          <a:lstStyle/>
          <a:p>
            <a:pPr algn="l"/>
            <a:r>
              <a:rPr sz="3400" b="1">
                <a:solidFill>
                  <a:srgbClr val="FFFFFF"/>
                </a:solidFill>
                <a:latin typeface="Calibri"/>
              </a:rPr>
              <a:t>Centro de interés LEO</a:t>
            </a:r>
          </a:p>
        </p:txBody>
      </p:sp>
      <p:sp>
        <p:nvSpPr>
          <p:cNvPr id="5" name="TextBox 4"/>
          <p:cNvSpPr txBox="1"/>
          <p:nvPr/>
        </p:nvSpPr>
        <p:spPr>
          <a:xfrm>
            <a:off x="183357" y="584200"/>
            <a:ext cx="9135999" cy="338554"/>
          </a:xfrm>
          <a:prstGeom prst="rect">
            <a:avLst/>
          </a:prstGeom>
          <a:noFill/>
        </p:spPr>
        <p:txBody>
          <a:bodyPr wrap="square">
            <a:spAutoFit/>
          </a:bodyPr>
          <a:lstStyle/>
          <a:p>
            <a:pPr algn="l"/>
            <a:r>
              <a:rPr sz="1600">
                <a:solidFill>
                  <a:srgbClr val="C8D2DC"/>
                </a:solidFill>
                <a:latin typeface="Calibri"/>
              </a:rPr>
              <a:t>I.E. Integrado de Cómbita  •  Mayo 2025  •  PTAFI 3.0</a:t>
            </a:r>
          </a:p>
        </p:txBody>
      </p:sp>
      <p:pic>
        <p:nvPicPr>
          <p:cNvPr id="6" name="Picture 5" descr="s1_foto1.jpg"/>
          <p:cNvPicPr>
            <a:picLocks noChangeAspect="1"/>
          </p:cNvPicPr>
          <p:nvPr/>
        </p:nvPicPr>
        <p:blipFill>
          <a:blip r:embed="rId2"/>
          <a:stretch>
            <a:fillRect/>
          </a:stretch>
        </p:blipFill>
        <p:spPr>
          <a:xfrm>
            <a:off x="183356" y="1003300"/>
            <a:ext cx="2489200" cy="2057400"/>
          </a:xfrm>
          <a:prstGeom prst="rect">
            <a:avLst/>
          </a:prstGeom>
        </p:spPr>
      </p:pic>
      <p:sp>
        <p:nvSpPr>
          <p:cNvPr id="7" name="Rectangle 6"/>
          <p:cNvSpPr/>
          <p:nvPr/>
        </p:nvSpPr>
        <p:spPr>
          <a:xfrm>
            <a:off x="183356" y="3035300"/>
            <a:ext cx="2489200" cy="330200"/>
          </a:xfrm>
          <a:prstGeom prst="rect">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3356" y="3060700"/>
            <a:ext cx="2489200" cy="279400"/>
          </a:xfrm>
          <a:prstGeom prst="rect">
            <a:avLst/>
          </a:prstGeom>
          <a:noFill/>
        </p:spPr>
        <p:txBody>
          <a:bodyPr wrap="square">
            <a:spAutoFit/>
          </a:bodyPr>
          <a:lstStyle/>
          <a:p>
            <a:pPr algn="ctr"/>
            <a:r>
              <a:rPr sz="1200" b="1">
                <a:solidFill>
                  <a:srgbClr val="FFFFFF"/>
                </a:solidFill>
                <a:latin typeface="Calibri"/>
              </a:rPr>
              <a:t>Sede Principal • Grados 9°</a:t>
            </a:r>
          </a:p>
        </p:txBody>
      </p:sp>
      <p:pic>
        <p:nvPicPr>
          <p:cNvPr id="9" name="Picture 8" descr="s1_foto2.jpg"/>
          <p:cNvPicPr>
            <a:picLocks noChangeAspect="1"/>
          </p:cNvPicPr>
          <p:nvPr/>
        </p:nvPicPr>
        <p:blipFill>
          <a:blip r:embed="rId3"/>
          <a:stretch>
            <a:fillRect/>
          </a:stretch>
        </p:blipFill>
        <p:spPr>
          <a:xfrm>
            <a:off x="2774156" y="1003300"/>
            <a:ext cx="2489200" cy="2057400"/>
          </a:xfrm>
          <a:prstGeom prst="rect">
            <a:avLst/>
          </a:prstGeom>
        </p:spPr>
      </p:pic>
      <p:sp>
        <p:nvSpPr>
          <p:cNvPr id="10" name="Rectangle 9"/>
          <p:cNvSpPr/>
          <p:nvPr/>
        </p:nvSpPr>
        <p:spPr>
          <a:xfrm>
            <a:off x="2774156" y="3035300"/>
            <a:ext cx="2489200" cy="3302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774156" y="3060700"/>
            <a:ext cx="2489200" cy="279400"/>
          </a:xfrm>
          <a:prstGeom prst="rect">
            <a:avLst/>
          </a:prstGeom>
          <a:noFill/>
        </p:spPr>
        <p:txBody>
          <a:bodyPr wrap="square">
            <a:spAutoFit/>
          </a:bodyPr>
          <a:lstStyle/>
          <a:p>
            <a:pPr algn="ctr"/>
            <a:r>
              <a:rPr sz="1200" b="1">
                <a:solidFill>
                  <a:srgbClr val="FFFFFF"/>
                </a:solidFill>
                <a:latin typeface="Calibri"/>
              </a:rPr>
              <a:t>Sede Sur •°</a:t>
            </a:r>
          </a:p>
        </p:txBody>
      </p:sp>
      <p:sp>
        <p:nvSpPr>
          <p:cNvPr id="12" name="Rectangle 11"/>
          <p:cNvSpPr/>
          <p:nvPr/>
        </p:nvSpPr>
        <p:spPr>
          <a:xfrm>
            <a:off x="183356" y="3454400"/>
            <a:ext cx="5080000" cy="3810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83356" y="3479800"/>
            <a:ext cx="5080000" cy="330200"/>
          </a:xfrm>
          <a:prstGeom prst="rect">
            <a:avLst/>
          </a:prstGeom>
          <a:noFill/>
        </p:spPr>
        <p:txBody>
          <a:bodyPr wrap="square">
            <a:spAutoFit/>
          </a:bodyPr>
          <a:lstStyle/>
          <a:p>
            <a:pPr algn="ctr"/>
            <a:r>
              <a:rPr sz="1500" b="1">
                <a:solidFill>
                  <a:srgbClr val="FFFFFF"/>
                </a:solidFill>
                <a:latin typeface="Calibri"/>
              </a:rPr>
              <a:t>🏫  SEDES FAVORECIDAS</a:t>
            </a:r>
          </a:p>
        </p:txBody>
      </p:sp>
      <p:sp>
        <p:nvSpPr>
          <p:cNvPr id="14" name="Rectangle 13"/>
          <p:cNvSpPr/>
          <p:nvPr/>
        </p:nvSpPr>
        <p:spPr>
          <a:xfrm>
            <a:off x="183356" y="3860800"/>
            <a:ext cx="50800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259556" y="3987800"/>
            <a:ext cx="203200" cy="203200"/>
          </a:xfrm>
          <a:prstGeom prst="ellipse">
            <a:avLst/>
          </a:prstGeom>
          <a:solidFill>
            <a:srgbClr val="52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38956" y="3924301"/>
            <a:ext cx="2032000" cy="307777"/>
          </a:xfrm>
          <a:prstGeom prst="rect">
            <a:avLst/>
          </a:prstGeom>
          <a:noFill/>
        </p:spPr>
        <p:txBody>
          <a:bodyPr wrap="square">
            <a:spAutoFit/>
          </a:bodyPr>
          <a:lstStyle/>
          <a:p>
            <a:pPr algn="l"/>
            <a:r>
              <a:rPr sz="1400" b="1">
                <a:solidFill>
                  <a:srgbClr val="FFFFFF"/>
                </a:solidFill>
                <a:latin typeface="Calibri"/>
              </a:rPr>
              <a:t>San Rafael</a:t>
            </a:r>
          </a:p>
        </p:txBody>
      </p:sp>
      <p:sp>
        <p:nvSpPr>
          <p:cNvPr id="17" name="TextBox 16"/>
          <p:cNvSpPr txBox="1"/>
          <p:nvPr/>
        </p:nvSpPr>
        <p:spPr>
          <a:xfrm>
            <a:off x="2774156" y="3924300"/>
            <a:ext cx="2438400" cy="292388"/>
          </a:xfrm>
          <a:prstGeom prst="rect">
            <a:avLst/>
          </a:prstGeom>
          <a:noFill/>
        </p:spPr>
        <p:txBody>
          <a:bodyPr wrap="square">
            <a:spAutoFit/>
          </a:bodyPr>
          <a:lstStyle/>
          <a:p>
            <a:pPr algn="r"/>
            <a:r>
              <a:rPr sz="1300">
                <a:solidFill>
                  <a:srgbClr val="C8D2DC"/>
                </a:solidFill>
                <a:latin typeface="Calibri"/>
              </a:rPr>
              <a:t>Grados 1° a 5° • Primaria</a:t>
            </a:r>
          </a:p>
        </p:txBody>
      </p:sp>
      <p:sp>
        <p:nvSpPr>
          <p:cNvPr id="18" name="Rectangle 17"/>
          <p:cNvSpPr/>
          <p:nvPr/>
        </p:nvSpPr>
        <p:spPr>
          <a:xfrm>
            <a:off x="183356" y="4343400"/>
            <a:ext cx="50800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259556" y="4470400"/>
            <a:ext cx="203200" cy="203200"/>
          </a:xfrm>
          <a:prstGeom prst="ellipse">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38956" y="4406901"/>
            <a:ext cx="2032000" cy="307777"/>
          </a:xfrm>
          <a:prstGeom prst="rect">
            <a:avLst/>
          </a:prstGeom>
          <a:noFill/>
        </p:spPr>
        <p:txBody>
          <a:bodyPr wrap="square">
            <a:spAutoFit/>
          </a:bodyPr>
          <a:lstStyle/>
          <a:p>
            <a:pPr algn="l"/>
            <a:r>
              <a:rPr sz="1400" b="1">
                <a:solidFill>
                  <a:srgbClr val="FFFFFF"/>
                </a:solidFill>
                <a:latin typeface="Calibri"/>
              </a:rPr>
              <a:t>Sede Sur</a:t>
            </a:r>
          </a:p>
        </p:txBody>
      </p:sp>
      <p:sp>
        <p:nvSpPr>
          <p:cNvPr id="21" name="TextBox 20"/>
          <p:cNvSpPr txBox="1"/>
          <p:nvPr/>
        </p:nvSpPr>
        <p:spPr>
          <a:xfrm>
            <a:off x="2774156" y="4406900"/>
            <a:ext cx="2438400" cy="292388"/>
          </a:xfrm>
          <a:prstGeom prst="rect">
            <a:avLst/>
          </a:prstGeom>
          <a:noFill/>
        </p:spPr>
        <p:txBody>
          <a:bodyPr wrap="square">
            <a:spAutoFit/>
          </a:bodyPr>
          <a:lstStyle/>
          <a:p>
            <a:pPr algn="r"/>
            <a:r>
              <a:rPr sz="1300">
                <a:solidFill>
                  <a:srgbClr val="C8D2DC"/>
                </a:solidFill>
                <a:latin typeface="Calibri"/>
              </a:rPr>
              <a:t>Grados 1° a 5° • Primaria</a:t>
            </a:r>
          </a:p>
        </p:txBody>
      </p:sp>
      <p:sp>
        <p:nvSpPr>
          <p:cNvPr id="22" name="Rectangle 21"/>
          <p:cNvSpPr/>
          <p:nvPr/>
        </p:nvSpPr>
        <p:spPr>
          <a:xfrm>
            <a:off x="183356" y="4826000"/>
            <a:ext cx="50800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259556" y="4953000"/>
            <a:ext cx="203200" cy="203200"/>
          </a:xfrm>
          <a:prstGeom prst="ellipse">
            <a:avLst/>
          </a:prstGeom>
          <a:solidFill>
            <a:srgbClr val="52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38956" y="4889501"/>
            <a:ext cx="2032000" cy="307777"/>
          </a:xfrm>
          <a:prstGeom prst="rect">
            <a:avLst/>
          </a:prstGeom>
          <a:noFill/>
        </p:spPr>
        <p:txBody>
          <a:bodyPr wrap="square">
            <a:spAutoFit/>
          </a:bodyPr>
          <a:lstStyle/>
          <a:p>
            <a:pPr algn="l"/>
            <a:r>
              <a:rPr sz="1400" b="1">
                <a:solidFill>
                  <a:srgbClr val="FFFFFF"/>
                </a:solidFill>
                <a:latin typeface="Calibri"/>
              </a:rPr>
              <a:t>Sede Principal</a:t>
            </a:r>
          </a:p>
        </p:txBody>
      </p:sp>
      <p:sp>
        <p:nvSpPr>
          <p:cNvPr id="25" name="TextBox 24"/>
          <p:cNvSpPr txBox="1"/>
          <p:nvPr/>
        </p:nvSpPr>
        <p:spPr>
          <a:xfrm>
            <a:off x="2774156" y="4889500"/>
            <a:ext cx="2438400" cy="292388"/>
          </a:xfrm>
          <a:prstGeom prst="rect">
            <a:avLst/>
          </a:prstGeom>
          <a:noFill/>
        </p:spPr>
        <p:txBody>
          <a:bodyPr wrap="square">
            <a:spAutoFit/>
          </a:bodyPr>
          <a:lstStyle/>
          <a:p>
            <a:pPr algn="r"/>
            <a:r>
              <a:rPr sz="1300">
                <a:solidFill>
                  <a:srgbClr val="C8D2DC"/>
                </a:solidFill>
                <a:latin typeface="Calibri"/>
              </a:rPr>
              <a:t>Grados 9-01 • Secundaria</a:t>
            </a:r>
          </a:p>
        </p:txBody>
      </p:sp>
      <p:sp>
        <p:nvSpPr>
          <p:cNvPr id="26" name="Rectangle 25"/>
          <p:cNvSpPr/>
          <p:nvPr/>
        </p:nvSpPr>
        <p:spPr>
          <a:xfrm>
            <a:off x="183356" y="5308600"/>
            <a:ext cx="50800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259556" y="5435600"/>
            <a:ext cx="203200" cy="203200"/>
          </a:xfrm>
          <a:prstGeom prst="ellipse">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38956" y="5372101"/>
            <a:ext cx="2032000" cy="307777"/>
          </a:xfrm>
          <a:prstGeom prst="rect">
            <a:avLst/>
          </a:prstGeom>
          <a:noFill/>
        </p:spPr>
        <p:txBody>
          <a:bodyPr wrap="square">
            <a:spAutoFit/>
          </a:bodyPr>
          <a:lstStyle/>
          <a:p>
            <a:pPr algn="l"/>
            <a:r>
              <a:rPr sz="1400" b="1">
                <a:solidFill>
                  <a:srgbClr val="FFFFFF"/>
                </a:solidFill>
                <a:latin typeface="Calibri"/>
              </a:rPr>
              <a:t>El Roble / La Esperanza</a:t>
            </a:r>
          </a:p>
        </p:txBody>
      </p:sp>
      <p:sp>
        <p:nvSpPr>
          <p:cNvPr id="29" name="TextBox 28"/>
          <p:cNvSpPr txBox="1"/>
          <p:nvPr/>
        </p:nvSpPr>
        <p:spPr>
          <a:xfrm>
            <a:off x="2774156" y="5372100"/>
            <a:ext cx="2438400" cy="292388"/>
          </a:xfrm>
          <a:prstGeom prst="rect">
            <a:avLst/>
          </a:prstGeom>
          <a:noFill/>
        </p:spPr>
        <p:txBody>
          <a:bodyPr wrap="square">
            <a:spAutoFit/>
          </a:bodyPr>
          <a:lstStyle/>
          <a:p>
            <a:pPr algn="r"/>
            <a:r>
              <a:rPr sz="1300">
                <a:solidFill>
                  <a:srgbClr val="C8D2DC"/>
                </a:solidFill>
                <a:latin typeface="Calibri"/>
              </a:rPr>
              <a:t>Varios grados • Primaria</a:t>
            </a:r>
          </a:p>
        </p:txBody>
      </p:sp>
      <p:sp>
        <p:nvSpPr>
          <p:cNvPr id="30" name="Rectangle 29"/>
          <p:cNvSpPr/>
          <p:nvPr/>
        </p:nvSpPr>
        <p:spPr>
          <a:xfrm>
            <a:off x="183356" y="5791200"/>
            <a:ext cx="50800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259556" y="5918200"/>
            <a:ext cx="203200" cy="203200"/>
          </a:xfrm>
          <a:prstGeom prst="ellipse">
            <a:avLst/>
          </a:prstGeom>
          <a:solidFill>
            <a:srgbClr val="52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538956" y="5854701"/>
            <a:ext cx="2032000" cy="307777"/>
          </a:xfrm>
          <a:prstGeom prst="rect">
            <a:avLst/>
          </a:prstGeom>
          <a:noFill/>
        </p:spPr>
        <p:txBody>
          <a:bodyPr wrap="square">
            <a:spAutoFit/>
          </a:bodyPr>
          <a:lstStyle/>
          <a:p>
            <a:pPr algn="l"/>
            <a:r>
              <a:rPr sz="1400" b="1">
                <a:solidFill>
                  <a:srgbClr val="FFFFFF"/>
                </a:solidFill>
                <a:latin typeface="Calibri"/>
              </a:rPr>
              <a:t>Principal – Transición</a:t>
            </a:r>
          </a:p>
        </p:txBody>
      </p:sp>
      <p:sp>
        <p:nvSpPr>
          <p:cNvPr id="33" name="TextBox 32"/>
          <p:cNvSpPr txBox="1"/>
          <p:nvPr/>
        </p:nvSpPr>
        <p:spPr>
          <a:xfrm>
            <a:off x="2774156" y="5854700"/>
            <a:ext cx="2438400" cy="292388"/>
          </a:xfrm>
          <a:prstGeom prst="rect">
            <a:avLst/>
          </a:prstGeom>
          <a:noFill/>
        </p:spPr>
        <p:txBody>
          <a:bodyPr wrap="square">
            <a:spAutoFit/>
          </a:bodyPr>
          <a:lstStyle/>
          <a:p>
            <a:pPr algn="r"/>
            <a:r>
              <a:rPr sz="1300">
                <a:solidFill>
                  <a:srgbClr val="C8D2DC"/>
                </a:solidFill>
                <a:latin typeface="Calibri"/>
              </a:rPr>
              <a:t>Transición • Preescolar</a:t>
            </a:r>
          </a:p>
        </p:txBody>
      </p:sp>
      <p:sp>
        <p:nvSpPr>
          <p:cNvPr id="34" name="Rectangle 33"/>
          <p:cNvSpPr/>
          <p:nvPr/>
        </p:nvSpPr>
        <p:spPr>
          <a:xfrm>
            <a:off x="5441156" y="1003300"/>
            <a:ext cx="4216400" cy="24130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491956" y="1054100"/>
            <a:ext cx="4089400" cy="338554"/>
          </a:xfrm>
          <a:prstGeom prst="rect">
            <a:avLst/>
          </a:prstGeom>
          <a:noFill/>
        </p:spPr>
        <p:txBody>
          <a:bodyPr wrap="square">
            <a:spAutoFit/>
          </a:bodyPr>
          <a:lstStyle/>
          <a:p>
            <a:pPr algn="ctr"/>
            <a:r>
              <a:rPr sz="1600" b="1">
                <a:solidFill>
                  <a:srgbClr val="FFFFFF"/>
                </a:solidFill>
                <a:latin typeface="Calibri"/>
              </a:rPr>
              <a:t>⭐  COBERTURA</a:t>
            </a:r>
          </a:p>
        </p:txBody>
      </p:sp>
      <p:sp>
        <p:nvSpPr>
          <p:cNvPr id="36" name="TextBox 35"/>
          <p:cNvSpPr txBox="1"/>
          <p:nvPr/>
        </p:nvSpPr>
        <p:spPr>
          <a:xfrm>
            <a:off x="5542756" y="1447801"/>
            <a:ext cx="990600" cy="646331"/>
          </a:xfrm>
          <a:prstGeom prst="rect">
            <a:avLst/>
          </a:prstGeom>
          <a:noFill/>
        </p:spPr>
        <p:txBody>
          <a:bodyPr wrap="square">
            <a:spAutoFit/>
          </a:bodyPr>
          <a:lstStyle/>
          <a:p>
            <a:pPr algn="ctr"/>
            <a:r>
              <a:rPr sz="3600" b="1">
                <a:solidFill>
                  <a:srgbClr val="52A0C8"/>
                </a:solidFill>
                <a:latin typeface="Calibri"/>
              </a:rPr>
              <a:t>9</a:t>
            </a:r>
          </a:p>
        </p:txBody>
      </p:sp>
      <p:sp>
        <p:nvSpPr>
          <p:cNvPr id="37" name="TextBox 36"/>
          <p:cNvSpPr txBox="1"/>
          <p:nvPr/>
        </p:nvSpPr>
        <p:spPr>
          <a:xfrm>
            <a:off x="5542756" y="2095500"/>
            <a:ext cx="990600" cy="292388"/>
          </a:xfrm>
          <a:prstGeom prst="rect">
            <a:avLst/>
          </a:prstGeom>
          <a:noFill/>
        </p:spPr>
        <p:txBody>
          <a:bodyPr wrap="square">
            <a:spAutoFit/>
          </a:bodyPr>
          <a:lstStyle/>
          <a:p>
            <a:pPr algn="ctr"/>
            <a:r>
              <a:rPr sz="1300">
                <a:solidFill>
                  <a:srgbClr val="C8D2DC"/>
                </a:solidFill>
                <a:latin typeface="Calibri"/>
              </a:rPr>
              <a:t>Visitas</a:t>
            </a:r>
          </a:p>
        </p:txBody>
      </p:sp>
      <p:sp>
        <p:nvSpPr>
          <p:cNvPr id="38" name="TextBox 37"/>
          <p:cNvSpPr txBox="1"/>
          <p:nvPr/>
        </p:nvSpPr>
        <p:spPr>
          <a:xfrm>
            <a:off x="6584156" y="1447801"/>
            <a:ext cx="990600" cy="646331"/>
          </a:xfrm>
          <a:prstGeom prst="rect">
            <a:avLst/>
          </a:prstGeom>
          <a:noFill/>
        </p:spPr>
        <p:txBody>
          <a:bodyPr wrap="square">
            <a:spAutoFit/>
          </a:bodyPr>
          <a:lstStyle/>
          <a:p>
            <a:pPr algn="ctr"/>
            <a:r>
              <a:rPr sz="3600" b="1">
                <a:solidFill>
                  <a:srgbClr val="52A0C8"/>
                </a:solidFill>
                <a:latin typeface="Calibri"/>
              </a:rPr>
              <a:t>5</a:t>
            </a:r>
          </a:p>
        </p:txBody>
      </p:sp>
      <p:sp>
        <p:nvSpPr>
          <p:cNvPr id="39" name="TextBox 38"/>
          <p:cNvSpPr txBox="1"/>
          <p:nvPr/>
        </p:nvSpPr>
        <p:spPr>
          <a:xfrm>
            <a:off x="6584156" y="2095500"/>
            <a:ext cx="990600" cy="292388"/>
          </a:xfrm>
          <a:prstGeom prst="rect">
            <a:avLst/>
          </a:prstGeom>
          <a:noFill/>
        </p:spPr>
        <p:txBody>
          <a:bodyPr wrap="square">
            <a:spAutoFit/>
          </a:bodyPr>
          <a:lstStyle/>
          <a:p>
            <a:pPr algn="ctr"/>
            <a:r>
              <a:rPr sz="1300">
                <a:solidFill>
                  <a:srgbClr val="C8D2DC"/>
                </a:solidFill>
                <a:latin typeface="Calibri"/>
              </a:rPr>
              <a:t>Sedes</a:t>
            </a:r>
          </a:p>
        </p:txBody>
      </p:sp>
      <p:sp>
        <p:nvSpPr>
          <p:cNvPr id="40" name="TextBox 39"/>
          <p:cNvSpPr txBox="1"/>
          <p:nvPr/>
        </p:nvSpPr>
        <p:spPr>
          <a:xfrm>
            <a:off x="7625556" y="1447801"/>
            <a:ext cx="990600" cy="646331"/>
          </a:xfrm>
          <a:prstGeom prst="rect">
            <a:avLst/>
          </a:prstGeom>
          <a:noFill/>
        </p:spPr>
        <p:txBody>
          <a:bodyPr wrap="square">
            <a:spAutoFit/>
          </a:bodyPr>
          <a:lstStyle/>
          <a:p>
            <a:pPr algn="ctr"/>
            <a:r>
              <a:rPr sz="3600" b="1">
                <a:solidFill>
                  <a:srgbClr val="52A0C8"/>
                </a:solidFill>
                <a:latin typeface="Calibri"/>
              </a:rPr>
              <a:t>195</a:t>
            </a:r>
          </a:p>
        </p:txBody>
      </p:sp>
      <p:sp>
        <p:nvSpPr>
          <p:cNvPr id="41" name="TextBox 40"/>
          <p:cNvSpPr txBox="1"/>
          <p:nvPr/>
        </p:nvSpPr>
        <p:spPr>
          <a:xfrm>
            <a:off x="7625556" y="2095500"/>
            <a:ext cx="990600" cy="292388"/>
          </a:xfrm>
          <a:prstGeom prst="rect">
            <a:avLst/>
          </a:prstGeom>
          <a:noFill/>
        </p:spPr>
        <p:txBody>
          <a:bodyPr wrap="square">
            <a:spAutoFit/>
          </a:bodyPr>
          <a:lstStyle/>
          <a:p>
            <a:pPr algn="ctr"/>
            <a:r>
              <a:rPr sz="1300">
                <a:solidFill>
                  <a:srgbClr val="C8D2DC"/>
                </a:solidFill>
                <a:latin typeface="Calibri"/>
              </a:rPr>
              <a:t>Estud.</a:t>
            </a:r>
          </a:p>
        </p:txBody>
      </p:sp>
      <p:sp>
        <p:nvSpPr>
          <p:cNvPr id="42" name="TextBox 41"/>
          <p:cNvSpPr txBox="1"/>
          <p:nvPr/>
        </p:nvSpPr>
        <p:spPr>
          <a:xfrm>
            <a:off x="8666956" y="1447801"/>
            <a:ext cx="990600" cy="646331"/>
          </a:xfrm>
          <a:prstGeom prst="rect">
            <a:avLst/>
          </a:prstGeom>
          <a:noFill/>
        </p:spPr>
        <p:txBody>
          <a:bodyPr wrap="square">
            <a:spAutoFit/>
          </a:bodyPr>
          <a:lstStyle/>
          <a:p>
            <a:pPr algn="ctr"/>
            <a:r>
              <a:rPr sz="3600" b="1">
                <a:solidFill>
                  <a:srgbClr val="52A0C8"/>
                </a:solidFill>
                <a:latin typeface="Calibri"/>
              </a:rPr>
              <a:t>8</a:t>
            </a:r>
          </a:p>
        </p:txBody>
      </p:sp>
      <p:sp>
        <p:nvSpPr>
          <p:cNvPr id="43" name="TextBox 42"/>
          <p:cNvSpPr txBox="1"/>
          <p:nvPr/>
        </p:nvSpPr>
        <p:spPr>
          <a:xfrm>
            <a:off x="8666956" y="2095500"/>
            <a:ext cx="990600" cy="292388"/>
          </a:xfrm>
          <a:prstGeom prst="rect">
            <a:avLst/>
          </a:prstGeom>
          <a:noFill/>
        </p:spPr>
        <p:txBody>
          <a:bodyPr wrap="square">
            <a:spAutoFit/>
          </a:bodyPr>
          <a:lstStyle/>
          <a:p>
            <a:pPr algn="ctr"/>
            <a:r>
              <a:rPr sz="1300">
                <a:solidFill>
                  <a:srgbClr val="C8D2DC"/>
                </a:solidFill>
                <a:latin typeface="Calibri"/>
              </a:rPr>
              <a:t>Docentes</a:t>
            </a:r>
          </a:p>
        </p:txBody>
      </p:sp>
      <p:sp>
        <p:nvSpPr>
          <p:cNvPr id="44" name="Rectangle 43"/>
          <p:cNvSpPr/>
          <p:nvPr/>
        </p:nvSpPr>
        <p:spPr>
          <a:xfrm>
            <a:off x="5441156" y="3505200"/>
            <a:ext cx="4216400" cy="1041400"/>
          </a:xfrm>
          <a:prstGeom prst="rect">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5491956" y="3530600"/>
            <a:ext cx="1143000" cy="292388"/>
          </a:xfrm>
          <a:prstGeom prst="rect">
            <a:avLst/>
          </a:prstGeom>
          <a:noFill/>
        </p:spPr>
        <p:txBody>
          <a:bodyPr wrap="square">
            <a:spAutoFit/>
          </a:bodyPr>
          <a:lstStyle/>
          <a:p>
            <a:pPr algn="l"/>
            <a:r>
              <a:rPr sz="1300" b="1">
                <a:solidFill>
                  <a:srgbClr val="FFFFFF"/>
                </a:solidFill>
                <a:latin typeface="Calibri"/>
              </a:rPr>
              <a:t>🎯 OBJETIVO</a:t>
            </a:r>
          </a:p>
        </p:txBody>
      </p:sp>
      <p:sp>
        <p:nvSpPr>
          <p:cNvPr id="46" name="TextBox 45"/>
          <p:cNvSpPr txBox="1"/>
          <p:nvPr/>
        </p:nvSpPr>
        <p:spPr>
          <a:xfrm>
            <a:off x="5491956" y="3810000"/>
            <a:ext cx="4114800" cy="711200"/>
          </a:xfrm>
          <a:prstGeom prst="rect">
            <a:avLst/>
          </a:prstGeom>
          <a:noFill/>
        </p:spPr>
        <p:txBody>
          <a:bodyPr wrap="square">
            <a:spAutoFit/>
          </a:bodyPr>
          <a:lstStyle/>
          <a:p>
            <a:pPr algn="l"/>
            <a:r>
              <a:rPr sz="1300">
                <a:solidFill>
                  <a:srgbClr val="FFFFFF"/>
                </a:solidFill>
                <a:latin typeface="Calibri"/>
              </a:rPr>
              <a:t>A través de ambientes de aprendizaje diversos se busca ampliar el acceso y la experiencia hacia la cultura, la lectura y el saber en niños y jóvenes del Integrado</a:t>
            </a:r>
          </a:p>
        </p:txBody>
      </p:sp>
      <p:sp>
        <p:nvSpPr>
          <p:cNvPr id="47" name="Rectangle 46"/>
          <p:cNvSpPr/>
          <p:nvPr/>
        </p:nvSpPr>
        <p:spPr>
          <a:xfrm>
            <a:off x="5441156" y="4635500"/>
            <a:ext cx="4216400" cy="3556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5479256" y="4660900"/>
            <a:ext cx="4089400" cy="304800"/>
          </a:xfrm>
          <a:prstGeom prst="rect">
            <a:avLst/>
          </a:prstGeom>
          <a:noFill/>
        </p:spPr>
        <p:txBody>
          <a:bodyPr wrap="square">
            <a:spAutoFit/>
          </a:bodyPr>
          <a:lstStyle/>
          <a:p>
            <a:pPr algn="ctr"/>
            <a:r>
              <a:rPr sz="1400" b="1">
                <a:solidFill>
                  <a:srgbClr val="FFFFFF"/>
                </a:solidFill>
                <a:latin typeface="Calibri"/>
              </a:rPr>
              <a:t>🥇  LOGROS ALCANZADOS</a:t>
            </a:r>
          </a:p>
        </p:txBody>
      </p:sp>
      <p:sp>
        <p:nvSpPr>
          <p:cNvPr id="49" name="TextBox 48"/>
          <p:cNvSpPr txBox="1"/>
          <p:nvPr/>
        </p:nvSpPr>
        <p:spPr>
          <a:xfrm>
            <a:off x="5479256" y="5029201"/>
            <a:ext cx="4089400" cy="492443"/>
          </a:xfrm>
          <a:prstGeom prst="rect">
            <a:avLst/>
          </a:prstGeom>
          <a:noFill/>
        </p:spPr>
        <p:txBody>
          <a:bodyPr wrap="square">
            <a:spAutoFit/>
          </a:bodyPr>
          <a:lstStyle/>
          <a:p>
            <a:pPr algn="l"/>
            <a:r>
              <a:rPr sz="1300">
                <a:solidFill>
                  <a:srgbClr val="DCE6F0"/>
                </a:solidFill>
                <a:latin typeface="Calibri"/>
              </a:rPr>
              <a:t>▶  Acceso con talleres a la Biblioteca del Banco de la República</a:t>
            </a:r>
          </a:p>
        </p:txBody>
      </p:sp>
      <p:sp>
        <p:nvSpPr>
          <p:cNvPr id="50" name="TextBox 49"/>
          <p:cNvSpPr txBox="1"/>
          <p:nvPr/>
        </p:nvSpPr>
        <p:spPr>
          <a:xfrm>
            <a:off x="5479256" y="5384800"/>
            <a:ext cx="4089400" cy="292388"/>
          </a:xfrm>
          <a:prstGeom prst="rect">
            <a:avLst/>
          </a:prstGeom>
          <a:noFill/>
        </p:spPr>
        <p:txBody>
          <a:bodyPr wrap="square">
            <a:spAutoFit/>
          </a:bodyPr>
          <a:lstStyle/>
          <a:p>
            <a:pPr algn="l"/>
            <a:r>
              <a:rPr sz="1300">
                <a:solidFill>
                  <a:srgbClr val="DCE6F0"/>
                </a:solidFill>
                <a:latin typeface="Calibri"/>
              </a:rPr>
              <a:t>▶  Formación integral fuera del aula escolar</a:t>
            </a:r>
          </a:p>
        </p:txBody>
      </p:sp>
      <p:sp>
        <p:nvSpPr>
          <p:cNvPr id="51" name="TextBox 50"/>
          <p:cNvSpPr txBox="1"/>
          <p:nvPr/>
        </p:nvSpPr>
        <p:spPr>
          <a:xfrm>
            <a:off x="5479256" y="5740400"/>
            <a:ext cx="4089400" cy="292388"/>
          </a:xfrm>
          <a:prstGeom prst="rect">
            <a:avLst/>
          </a:prstGeom>
          <a:noFill/>
        </p:spPr>
        <p:txBody>
          <a:bodyPr wrap="square">
            <a:spAutoFit/>
          </a:bodyPr>
          <a:lstStyle/>
          <a:p>
            <a:pPr algn="l"/>
            <a:r>
              <a:rPr sz="1300">
                <a:solidFill>
                  <a:srgbClr val="DCE6F0"/>
                </a:solidFill>
                <a:latin typeface="Calibri"/>
              </a:rPr>
              <a:t>▶  Todos los niveles educativos: Preescolar a Grado 9°</a:t>
            </a:r>
          </a:p>
        </p:txBody>
      </p:sp>
      <p:sp>
        <p:nvSpPr>
          <p:cNvPr id="52" name="TextBox 51"/>
          <p:cNvSpPr txBox="1"/>
          <p:nvPr/>
        </p:nvSpPr>
        <p:spPr>
          <a:xfrm>
            <a:off x="5479256" y="6096001"/>
            <a:ext cx="4089400" cy="492443"/>
          </a:xfrm>
          <a:prstGeom prst="rect">
            <a:avLst/>
          </a:prstGeom>
          <a:noFill/>
        </p:spPr>
        <p:txBody>
          <a:bodyPr wrap="square">
            <a:spAutoFit/>
          </a:bodyPr>
          <a:lstStyle/>
          <a:p>
            <a:pPr algn="l"/>
            <a:r>
              <a:rPr sz="1300">
                <a:solidFill>
                  <a:srgbClr val="DCE6F0"/>
                </a:solidFill>
                <a:latin typeface="Calibri"/>
              </a:rPr>
              <a:t>▶  8 docentes en acompañamiento situado de las sedes beneficiadas</a:t>
            </a:r>
          </a:p>
        </p:txBody>
      </p:sp>
      <p:sp>
        <p:nvSpPr>
          <p:cNvPr id="53" name="TextBox 52"/>
          <p:cNvSpPr txBox="1"/>
          <p:nvPr/>
        </p:nvSpPr>
        <p:spPr>
          <a:xfrm>
            <a:off x="5556" y="5842001"/>
            <a:ext cx="12181332" cy="246221"/>
          </a:xfrm>
          <a:prstGeom prst="rect">
            <a:avLst/>
          </a:prstGeom>
          <a:noFill/>
        </p:spPr>
        <p:txBody>
          <a:bodyPr wrap="square">
            <a:spAutoFit/>
          </a:bodyPr>
          <a:lstStyle/>
          <a:p>
            <a:pPr algn="ctr"/>
            <a:r>
              <a:rPr sz="1000">
                <a:solidFill>
                  <a:srgbClr val="AAB9C8"/>
                </a:solidFill>
                <a:latin typeface="Calibri"/>
              </a:rPr>
              <a:t>I.E. Integrado del Municipio de Cómbita • PTAFI 3.0 • Ministerio de Educación Nacional • Mayo 2025</a:t>
            </a:r>
          </a:p>
        </p:txBody>
      </p:sp>
      <p:sp>
        <p:nvSpPr>
          <p:cNvPr id="54" name="Rectangle 53"/>
          <p:cNvSpPr/>
          <p:nvPr/>
        </p:nvSpPr>
        <p:spPr>
          <a:xfrm>
            <a:off x="5556" y="6070600"/>
            <a:ext cx="8161492" cy="787400"/>
          </a:xfrm>
          <a:prstGeom prst="rect">
            <a:avLst/>
          </a:prstGeom>
          <a:solidFill>
            <a:srgbClr val="D65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ectangle 54"/>
          <p:cNvSpPr/>
          <p:nvPr/>
        </p:nvSpPr>
        <p:spPr>
          <a:xfrm>
            <a:off x="8167049" y="6070600"/>
            <a:ext cx="4019839" cy="787400"/>
          </a:xfrm>
          <a:prstGeom prst="rect">
            <a:avLst/>
          </a:prstGeom>
          <a:solidFill>
            <a:srgbClr val="4682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132557" y="6096000"/>
            <a:ext cx="7917865" cy="553998"/>
          </a:xfrm>
          <a:prstGeom prst="rect">
            <a:avLst/>
          </a:prstGeom>
          <a:noFill/>
        </p:spPr>
        <p:txBody>
          <a:bodyPr wrap="square">
            <a:spAutoFit/>
          </a:bodyPr>
          <a:lstStyle/>
          <a:p>
            <a:pPr algn="ctr"/>
            <a:r>
              <a:rPr sz="1500" b="1">
                <a:solidFill>
                  <a:srgbClr val="FFFFFF"/>
                </a:solidFill>
                <a:latin typeface="Calibri"/>
              </a:rPr>
              <a:t>combitacintegrado@sedboyaca.gov.co        conaicombitaboy@yahoo.es</a:t>
            </a:r>
          </a:p>
          <a:p>
            <a:pPr algn="ctr"/>
            <a:r>
              <a:rPr sz="1500" b="1">
                <a:solidFill>
                  <a:srgbClr val="FFFFFF"/>
                </a:solidFill>
                <a:latin typeface="Calibri"/>
              </a:rPr>
              <a:t>Calle 4 N° 1-44 - Cómbita - Centro</a:t>
            </a:r>
          </a:p>
        </p:txBody>
      </p:sp>
      <p:sp>
        <p:nvSpPr>
          <p:cNvPr id="57" name="TextBox 56"/>
          <p:cNvSpPr txBox="1"/>
          <p:nvPr/>
        </p:nvSpPr>
        <p:spPr>
          <a:xfrm>
            <a:off x="8268648" y="6223000"/>
            <a:ext cx="3898026" cy="292388"/>
          </a:xfrm>
          <a:prstGeom prst="rect">
            <a:avLst/>
          </a:prstGeom>
          <a:noFill/>
        </p:spPr>
        <p:txBody>
          <a:bodyPr wrap="square">
            <a:spAutoFit/>
          </a:bodyPr>
          <a:lstStyle/>
          <a:p>
            <a:pPr algn="ctr"/>
            <a:r>
              <a:rPr sz="1300" b="1">
                <a:solidFill>
                  <a:srgbClr val="FFFFFF"/>
                </a:solidFill>
                <a:latin typeface="Calibri"/>
              </a:rPr>
              <a:t>INSTITUCIÓN EDUCATIVA INTEGRADO CÓMBITA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6" y="0"/>
            <a:ext cx="12181332" cy="6858000"/>
          </a:xfrm>
          <a:prstGeom prst="rect">
            <a:avLst/>
          </a:prstGeom>
          <a:solidFill>
            <a:srgbClr val="4A5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556" y="0"/>
            <a:ext cx="12181332" cy="863600"/>
          </a:xfrm>
          <a:prstGeom prst="rect">
            <a:avLst/>
          </a:prstGeom>
          <a:solidFill>
            <a:srgbClr val="3741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83356" y="50801"/>
            <a:ext cx="10354132" cy="492443"/>
          </a:xfrm>
          <a:prstGeom prst="rect">
            <a:avLst/>
          </a:prstGeom>
          <a:noFill/>
        </p:spPr>
        <p:txBody>
          <a:bodyPr wrap="square">
            <a:spAutoFit/>
          </a:bodyPr>
          <a:lstStyle/>
          <a:p>
            <a:pPr algn="l"/>
            <a:r>
              <a:rPr sz="2600" b="1">
                <a:solidFill>
                  <a:srgbClr val="FFFFFF"/>
                </a:solidFill>
                <a:latin typeface="Calibri"/>
              </a:rPr>
              <a:t>Centro de Interés: Socioemocionalidad  •  PTAFI 3.0</a:t>
            </a:r>
          </a:p>
        </p:txBody>
      </p:sp>
      <p:sp>
        <p:nvSpPr>
          <p:cNvPr id="5" name="TextBox 4"/>
          <p:cNvSpPr txBox="1"/>
          <p:nvPr/>
        </p:nvSpPr>
        <p:spPr>
          <a:xfrm>
            <a:off x="183356" y="533400"/>
            <a:ext cx="10354132" cy="330200"/>
          </a:xfrm>
          <a:prstGeom prst="rect">
            <a:avLst/>
          </a:prstGeom>
          <a:noFill/>
        </p:spPr>
        <p:txBody>
          <a:bodyPr wrap="square">
            <a:spAutoFit/>
          </a:bodyPr>
          <a:lstStyle/>
          <a:p>
            <a:pPr algn="l"/>
            <a:r>
              <a:rPr sz="1500">
                <a:solidFill>
                  <a:srgbClr val="C8D2DC"/>
                </a:solidFill>
                <a:latin typeface="Calibri"/>
              </a:rPr>
              <a:t>I.E. Integrado de Cómbita  •  Práctica Pedagógica Investigativa  •  UPTC  •  2026</a:t>
            </a:r>
          </a:p>
        </p:txBody>
      </p:sp>
      <p:pic>
        <p:nvPicPr>
          <p:cNvPr id="6" name="Picture 5" descr="s2_foto1.jpg"/>
          <p:cNvPicPr>
            <a:picLocks noChangeAspect="1"/>
          </p:cNvPicPr>
          <p:nvPr/>
        </p:nvPicPr>
        <p:blipFill>
          <a:blip r:embed="rId2"/>
          <a:stretch>
            <a:fillRect/>
          </a:stretch>
        </p:blipFill>
        <p:spPr>
          <a:xfrm>
            <a:off x="183356" y="914400"/>
            <a:ext cx="1651000" cy="1460500"/>
          </a:xfrm>
          <a:prstGeom prst="rect">
            <a:avLst/>
          </a:prstGeom>
        </p:spPr>
      </p:pic>
      <p:sp>
        <p:nvSpPr>
          <p:cNvPr id="7" name="TextBox 6"/>
          <p:cNvSpPr txBox="1"/>
          <p:nvPr/>
        </p:nvSpPr>
        <p:spPr>
          <a:xfrm>
            <a:off x="183356" y="2413001"/>
            <a:ext cx="1651000" cy="430887"/>
          </a:xfrm>
          <a:prstGeom prst="rect">
            <a:avLst/>
          </a:prstGeom>
          <a:noFill/>
        </p:spPr>
        <p:txBody>
          <a:bodyPr wrap="square">
            <a:spAutoFit/>
          </a:bodyPr>
          <a:lstStyle/>
          <a:p>
            <a:pPr algn="ctr"/>
            <a:r>
              <a:rPr sz="1100">
                <a:solidFill>
                  <a:srgbClr val="D2DCEB"/>
                </a:solidFill>
                <a:latin typeface="Calibri"/>
              </a:rPr>
              <a:t>Exploración del medio • Sede San Rafael</a:t>
            </a:r>
          </a:p>
        </p:txBody>
      </p:sp>
      <p:pic>
        <p:nvPicPr>
          <p:cNvPr id="8" name="Picture 7" descr="s2_foto2.jpg"/>
          <p:cNvPicPr>
            <a:picLocks noChangeAspect="1"/>
          </p:cNvPicPr>
          <p:nvPr/>
        </p:nvPicPr>
        <p:blipFill>
          <a:blip r:embed="rId3"/>
          <a:stretch>
            <a:fillRect/>
          </a:stretch>
        </p:blipFill>
        <p:spPr>
          <a:xfrm>
            <a:off x="1935956" y="914400"/>
            <a:ext cx="1651000" cy="1460500"/>
          </a:xfrm>
          <a:prstGeom prst="rect">
            <a:avLst/>
          </a:prstGeom>
        </p:spPr>
      </p:pic>
      <p:sp>
        <p:nvSpPr>
          <p:cNvPr id="9" name="TextBox 8"/>
          <p:cNvSpPr txBox="1"/>
          <p:nvPr/>
        </p:nvSpPr>
        <p:spPr>
          <a:xfrm>
            <a:off x="1935956" y="2413001"/>
            <a:ext cx="1651000" cy="430887"/>
          </a:xfrm>
          <a:prstGeom prst="rect">
            <a:avLst/>
          </a:prstGeom>
          <a:noFill/>
        </p:spPr>
        <p:txBody>
          <a:bodyPr wrap="square">
            <a:spAutoFit/>
          </a:bodyPr>
          <a:lstStyle/>
          <a:p>
            <a:pPr algn="ctr"/>
            <a:r>
              <a:rPr sz="1100">
                <a:solidFill>
                  <a:srgbClr val="D2DCEB"/>
                </a:solidFill>
                <a:latin typeface="Calibri"/>
              </a:rPr>
              <a:t>Vínculos y Juego • Sede San Onofre</a:t>
            </a:r>
          </a:p>
        </p:txBody>
      </p:sp>
      <p:pic>
        <p:nvPicPr>
          <p:cNvPr id="10" name="Picture 9" descr="s2_foto3.jpg"/>
          <p:cNvPicPr>
            <a:picLocks noChangeAspect="1"/>
          </p:cNvPicPr>
          <p:nvPr/>
        </p:nvPicPr>
        <p:blipFill>
          <a:blip r:embed="rId4"/>
          <a:stretch>
            <a:fillRect/>
          </a:stretch>
        </p:blipFill>
        <p:spPr>
          <a:xfrm>
            <a:off x="3688556" y="914400"/>
            <a:ext cx="1651000" cy="1460500"/>
          </a:xfrm>
          <a:prstGeom prst="rect">
            <a:avLst/>
          </a:prstGeom>
        </p:spPr>
      </p:pic>
      <p:sp>
        <p:nvSpPr>
          <p:cNvPr id="11" name="TextBox 10"/>
          <p:cNvSpPr txBox="1"/>
          <p:nvPr/>
        </p:nvSpPr>
        <p:spPr>
          <a:xfrm>
            <a:off x="3688556" y="2413001"/>
            <a:ext cx="1651000" cy="430887"/>
          </a:xfrm>
          <a:prstGeom prst="rect">
            <a:avLst/>
          </a:prstGeom>
          <a:noFill/>
        </p:spPr>
        <p:txBody>
          <a:bodyPr wrap="square">
            <a:spAutoFit/>
          </a:bodyPr>
          <a:lstStyle/>
          <a:p>
            <a:pPr algn="ctr"/>
            <a:r>
              <a:rPr sz="1100">
                <a:solidFill>
                  <a:srgbClr val="D2DCEB"/>
                </a:solidFill>
                <a:latin typeface="Calibri"/>
              </a:rPr>
              <a:t>Celebraciones y Festejos • Practicantes UPTC</a:t>
            </a:r>
          </a:p>
        </p:txBody>
      </p:sp>
      <p:sp>
        <p:nvSpPr>
          <p:cNvPr id="12" name="Rectangle 11"/>
          <p:cNvSpPr/>
          <p:nvPr/>
        </p:nvSpPr>
        <p:spPr>
          <a:xfrm>
            <a:off x="5466556" y="914400"/>
            <a:ext cx="4191000" cy="19685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517356" y="965201"/>
            <a:ext cx="4064000" cy="323165"/>
          </a:xfrm>
          <a:prstGeom prst="rect">
            <a:avLst/>
          </a:prstGeom>
          <a:noFill/>
        </p:spPr>
        <p:txBody>
          <a:bodyPr wrap="square">
            <a:spAutoFit/>
          </a:bodyPr>
          <a:lstStyle/>
          <a:p>
            <a:pPr algn="ctr"/>
            <a:r>
              <a:rPr sz="1500" b="1">
                <a:solidFill>
                  <a:srgbClr val="FFFFFF"/>
                </a:solidFill>
                <a:latin typeface="Calibri"/>
              </a:rPr>
              <a:t>⬤  COBERTURA</a:t>
            </a:r>
          </a:p>
        </p:txBody>
      </p:sp>
      <p:sp>
        <p:nvSpPr>
          <p:cNvPr id="14" name="TextBox 13"/>
          <p:cNvSpPr txBox="1"/>
          <p:nvPr/>
        </p:nvSpPr>
        <p:spPr>
          <a:xfrm>
            <a:off x="5618956" y="1320800"/>
            <a:ext cx="1778000" cy="553998"/>
          </a:xfrm>
          <a:prstGeom prst="rect">
            <a:avLst/>
          </a:prstGeom>
          <a:noFill/>
        </p:spPr>
        <p:txBody>
          <a:bodyPr wrap="square">
            <a:spAutoFit/>
          </a:bodyPr>
          <a:lstStyle/>
          <a:p>
            <a:pPr algn="ctr"/>
            <a:r>
              <a:rPr sz="3000" b="1">
                <a:solidFill>
                  <a:srgbClr val="52A0C8"/>
                </a:solidFill>
                <a:latin typeface="Calibri"/>
              </a:rPr>
              <a:t>22</a:t>
            </a:r>
          </a:p>
        </p:txBody>
      </p:sp>
      <p:sp>
        <p:nvSpPr>
          <p:cNvPr id="15" name="TextBox 14"/>
          <p:cNvSpPr txBox="1"/>
          <p:nvPr/>
        </p:nvSpPr>
        <p:spPr>
          <a:xfrm>
            <a:off x="5618956" y="1778000"/>
            <a:ext cx="1778000" cy="304800"/>
          </a:xfrm>
          <a:prstGeom prst="rect">
            <a:avLst/>
          </a:prstGeom>
          <a:noFill/>
        </p:spPr>
        <p:txBody>
          <a:bodyPr wrap="square">
            <a:spAutoFit/>
          </a:bodyPr>
          <a:lstStyle/>
          <a:p>
            <a:pPr algn="ctr"/>
            <a:r>
              <a:rPr sz="1400" b="1">
                <a:solidFill>
                  <a:srgbClr val="FFFFFF"/>
                </a:solidFill>
                <a:latin typeface="Calibri"/>
              </a:rPr>
              <a:t>Practicantes</a:t>
            </a:r>
          </a:p>
        </p:txBody>
      </p:sp>
      <p:sp>
        <p:nvSpPr>
          <p:cNvPr id="16" name="TextBox 15"/>
          <p:cNvSpPr txBox="1"/>
          <p:nvPr/>
        </p:nvSpPr>
        <p:spPr>
          <a:xfrm>
            <a:off x="7727156" y="1320800"/>
            <a:ext cx="1778000" cy="553998"/>
          </a:xfrm>
          <a:prstGeom prst="rect">
            <a:avLst/>
          </a:prstGeom>
          <a:noFill/>
        </p:spPr>
        <p:txBody>
          <a:bodyPr wrap="square">
            <a:spAutoFit/>
          </a:bodyPr>
          <a:lstStyle/>
          <a:p>
            <a:pPr algn="ctr"/>
            <a:r>
              <a:rPr sz="3000" b="1">
                <a:solidFill>
                  <a:srgbClr val="52A0C8"/>
                </a:solidFill>
                <a:latin typeface="Calibri"/>
              </a:rPr>
              <a:t>7</a:t>
            </a:r>
          </a:p>
        </p:txBody>
      </p:sp>
      <p:sp>
        <p:nvSpPr>
          <p:cNvPr id="17" name="TextBox 16"/>
          <p:cNvSpPr txBox="1"/>
          <p:nvPr/>
        </p:nvSpPr>
        <p:spPr>
          <a:xfrm>
            <a:off x="7727156" y="1778000"/>
            <a:ext cx="1778000" cy="304800"/>
          </a:xfrm>
          <a:prstGeom prst="rect">
            <a:avLst/>
          </a:prstGeom>
          <a:noFill/>
        </p:spPr>
        <p:txBody>
          <a:bodyPr wrap="square">
            <a:spAutoFit/>
          </a:bodyPr>
          <a:lstStyle/>
          <a:p>
            <a:pPr algn="ctr"/>
            <a:r>
              <a:rPr sz="1400" b="1">
                <a:solidFill>
                  <a:srgbClr val="FFFFFF"/>
                </a:solidFill>
                <a:latin typeface="Calibri"/>
              </a:rPr>
              <a:t>Docentes</a:t>
            </a:r>
          </a:p>
        </p:txBody>
      </p:sp>
      <p:sp>
        <p:nvSpPr>
          <p:cNvPr id="18" name="TextBox 17"/>
          <p:cNvSpPr txBox="1"/>
          <p:nvPr/>
        </p:nvSpPr>
        <p:spPr>
          <a:xfrm>
            <a:off x="5618956" y="1930400"/>
            <a:ext cx="1778000" cy="553998"/>
          </a:xfrm>
          <a:prstGeom prst="rect">
            <a:avLst/>
          </a:prstGeom>
          <a:noFill/>
        </p:spPr>
        <p:txBody>
          <a:bodyPr wrap="square">
            <a:spAutoFit/>
          </a:bodyPr>
          <a:lstStyle/>
          <a:p>
            <a:pPr algn="ctr"/>
            <a:r>
              <a:rPr sz="3000" b="1">
                <a:solidFill>
                  <a:srgbClr val="52A0C8"/>
                </a:solidFill>
                <a:latin typeface="Calibri"/>
              </a:rPr>
              <a:t>160</a:t>
            </a:r>
          </a:p>
        </p:txBody>
      </p:sp>
      <p:sp>
        <p:nvSpPr>
          <p:cNvPr id="19" name="TextBox 18"/>
          <p:cNvSpPr txBox="1"/>
          <p:nvPr/>
        </p:nvSpPr>
        <p:spPr>
          <a:xfrm>
            <a:off x="5618956" y="2387600"/>
            <a:ext cx="1778000" cy="304800"/>
          </a:xfrm>
          <a:prstGeom prst="rect">
            <a:avLst/>
          </a:prstGeom>
          <a:noFill/>
        </p:spPr>
        <p:txBody>
          <a:bodyPr wrap="square">
            <a:spAutoFit/>
          </a:bodyPr>
          <a:lstStyle/>
          <a:p>
            <a:pPr algn="ctr"/>
            <a:r>
              <a:rPr sz="1400" b="1">
                <a:solidFill>
                  <a:srgbClr val="FFFFFF"/>
                </a:solidFill>
                <a:latin typeface="Calibri"/>
              </a:rPr>
              <a:t>Estudiantes</a:t>
            </a:r>
          </a:p>
        </p:txBody>
      </p:sp>
      <p:sp>
        <p:nvSpPr>
          <p:cNvPr id="20" name="TextBox 19"/>
          <p:cNvSpPr txBox="1"/>
          <p:nvPr/>
        </p:nvSpPr>
        <p:spPr>
          <a:xfrm>
            <a:off x="7727156" y="1930400"/>
            <a:ext cx="1778000" cy="553998"/>
          </a:xfrm>
          <a:prstGeom prst="rect">
            <a:avLst/>
          </a:prstGeom>
          <a:noFill/>
        </p:spPr>
        <p:txBody>
          <a:bodyPr wrap="square">
            <a:spAutoFit/>
          </a:bodyPr>
          <a:lstStyle/>
          <a:p>
            <a:pPr algn="ctr"/>
            <a:r>
              <a:rPr sz="3000" b="1">
                <a:solidFill>
                  <a:srgbClr val="52A0C8"/>
                </a:solidFill>
                <a:latin typeface="Calibri"/>
              </a:rPr>
              <a:t>4</a:t>
            </a:r>
          </a:p>
        </p:txBody>
      </p:sp>
      <p:sp>
        <p:nvSpPr>
          <p:cNvPr id="21" name="TextBox 20"/>
          <p:cNvSpPr txBox="1"/>
          <p:nvPr/>
        </p:nvSpPr>
        <p:spPr>
          <a:xfrm>
            <a:off x="7727156" y="2387600"/>
            <a:ext cx="1778000" cy="304800"/>
          </a:xfrm>
          <a:prstGeom prst="rect">
            <a:avLst/>
          </a:prstGeom>
          <a:noFill/>
        </p:spPr>
        <p:txBody>
          <a:bodyPr wrap="square">
            <a:spAutoFit/>
          </a:bodyPr>
          <a:lstStyle/>
          <a:p>
            <a:pPr algn="ctr"/>
            <a:r>
              <a:rPr sz="1400" b="1">
                <a:solidFill>
                  <a:srgbClr val="FFFFFF"/>
                </a:solidFill>
                <a:latin typeface="Calibri"/>
              </a:rPr>
              <a:t>Sedes</a:t>
            </a:r>
          </a:p>
        </p:txBody>
      </p:sp>
      <p:sp>
        <p:nvSpPr>
          <p:cNvPr id="22" name="Rectangle 21"/>
          <p:cNvSpPr/>
          <p:nvPr/>
        </p:nvSpPr>
        <p:spPr>
          <a:xfrm>
            <a:off x="183356" y="2895600"/>
            <a:ext cx="11825732" cy="787400"/>
          </a:xfrm>
          <a:prstGeom prst="rect">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234156" y="2921000"/>
            <a:ext cx="1143000" cy="292388"/>
          </a:xfrm>
          <a:prstGeom prst="rect">
            <a:avLst/>
          </a:prstGeom>
          <a:noFill/>
        </p:spPr>
        <p:txBody>
          <a:bodyPr wrap="square">
            <a:spAutoFit/>
          </a:bodyPr>
          <a:lstStyle/>
          <a:p>
            <a:pPr algn="l"/>
            <a:r>
              <a:rPr sz="1300" b="1">
                <a:solidFill>
                  <a:srgbClr val="FFFFFF"/>
                </a:solidFill>
                <a:latin typeface="Calibri"/>
              </a:rPr>
              <a:t>🎯 OBJETIVO</a:t>
            </a:r>
          </a:p>
        </p:txBody>
      </p:sp>
      <p:sp>
        <p:nvSpPr>
          <p:cNvPr id="24" name="TextBox 23"/>
          <p:cNvSpPr txBox="1"/>
          <p:nvPr/>
        </p:nvSpPr>
        <p:spPr>
          <a:xfrm>
            <a:off x="1453356" y="2921000"/>
            <a:ext cx="10555732" cy="523220"/>
          </a:xfrm>
          <a:prstGeom prst="rect">
            <a:avLst/>
          </a:prstGeom>
          <a:noFill/>
        </p:spPr>
        <p:txBody>
          <a:bodyPr wrap="square">
            <a:spAutoFit/>
          </a:bodyPr>
          <a:lstStyle/>
          <a:p>
            <a:pPr algn="l"/>
            <a:r>
              <a:rPr sz="1400">
                <a:solidFill>
                  <a:srgbClr val="FFFFFF"/>
                </a:solidFill>
                <a:latin typeface="Calibri"/>
              </a:rPr>
              <a:t>Compartir experiencias de interacción con niñas y niños de educación inicial, valorando vínculos, saberes populares de Boyacá y lenguajes de la infancia (Literatura, Arte, Juego y Exploración del medio).</a:t>
            </a:r>
          </a:p>
        </p:txBody>
      </p:sp>
      <p:sp>
        <p:nvSpPr>
          <p:cNvPr id="25" name="Rectangle 24"/>
          <p:cNvSpPr/>
          <p:nvPr/>
        </p:nvSpPr>
        <p:spPr>
          <a:xfrm>
            <a:off x="183356" y="3784600"/>
            <a:ext cx="5130800" cy="3810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3356" y="3810000"/>
            <a:ext cx="5130800" cy="330200"/>
          </a:xfrm>
          <a:prstGeom prst="rect">
            <a:avLst/>
          </a:prstGeom>
          <a:noFill/>
        </p:spPr>
        <p:txBody>
          <a:bodyPr wrap="square">
            <a:spAutoFit/>
          </a:bodyPr>
          <a:lstStyle/>
          <a:p>
            <a:pPr algn="ctr"/>
            <a:r>
              <a:rPr sz="1500" b="1">
                <a:solidFill>
                  <a:srgbClr val="FFFFFF"/>
                </a:solidFill>
                <a:latin typeface="Calibri"/>
              </a:rPr>
              <a:t>🏫  SEDES FAVORECIDAS</a:t>
            </a:r>
          </a:p>
        </p:txBody>
      </p:sp>
      <p:sp>
        <p:nvSpPr>
          <p:cNvPr id="27" name="Rectangle 26"/>
          <p:cNvSpPr/>
          <p:nvPr/>
        </p:nvSpPr>
        <p:spPr>
          <a:xfrm>
            <a:off x="183356" y="4191000"/>
            <a:ext cx="51308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259556" y="4318000"/>
            <a:ext cx="203200" cy="203200"/>
          </a:xfrm>
          <a:prstGeom prst="ellipse">
            <a:avLst/>
          </a:prstGeom>
          <a:solidFill>
            <a:srgbClr val="52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38956" y="4254501"/>
            <a:ext cx="2032000" cy="307777"/>
          </a:xfrm>
          <a:prstGeom prst="rect">
            <a:avLst/>
          </a:prstGeom>
          <a:noFill/>
        </p:spPr>
        <p:txBody>
          <a:bodyPr wrap="square">
            <a:spAutoFit/>
          </a:bodyPr>
          <a:lstStyle/>
          <a:p>
            <a:pPr algn="l"/>
            <a:r>
              <a:rPr sz="1400" b="1">
                <a:solidFill>
                  <a:srgbClr val="FFFFFF"/>
                </a:solidFill>
                <a:latin typeface="Calibri"/>
              </a:rPr>
              <a:t>Sede San Rafael</a:t>
            </a:r>
          </a:p>
        </p:txBody>
      </p:sp>
      <p:sp>
        <p:nvSpPr>
          <p:cNvPr id="30" name="TextBox 29"/>
          <p:cNvSpPr txBox="1"/>
          <p:nvPr/>
        </p:nvSpPr>
        <p:spPr>
          <a:xfrm>
            <a:off x="2774156" y="4254500"/>
            <a:ext cx="2489200" cy="292388"/>
          </a:xfrm>
          <a:prstGeom prst="rect">
            <a:avLst/>
          </a:prstGeom>
          <a:noFill/>
        </p:spPr>
        <p:txBody>
          <a:bodyPr wrap="square">
            <a:spAutoFit/>
          </a:bodyPr>
          <a:lstStyle/>
          <a:p>
            <a:pPr algn="r"/>
            <a:r>
              <a:rPr sz="1300">
                <a:solidFill>
                  <a:srgbClr val="C8D2DC"/>
                </a:solidFill>
                <a:latin typeface="Calibri"/>
              </a:rPr>
              <a:t>Transición • 1° • 2° • Transición B</a:t>
            </a:r>
          </a:p>
        </p:txBody>
      </p:sp>
      <p:sp>
        <p:nvSpPr>
          <p:cNvPr id="31" name="Rectangle 30"/>
          <p:cNvSpPr/>
          <p:nvPr/>
        </p:nvSpPr>
        <p:spPr>
          <a:xfrm>
            <a:off x="183356" y="4673600"/>
            <a:ext cx="51308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259556" y="4800600"/>
            <a:ext cx="203200" cy="203200"/>
          </a:xfrm>
          <a:prstGeom prst="ellipse">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538956" y="4737101"/>
            <a:ext cx="2032000" cy="307777"/>
          </a:xfrm>
          <a:prstGeom prst="rect">
            <a:avLst/>
          </a:prstGeom>
          <a:noFill/>
        </p:spPr>
        <p:txBody>
          <a:bodyPr wrap="square">
            <a:spAutoFit/>
          </a:bodyPr>
          <a:lstStyle/>
          <a:p>
            <a:pPr algn="l"/>
            <a:r>
              <a:rPr sz="1400" b="1">
                <a:solidFill>
                  <a:srgbClr val="FFFFFF"/>
                </a:solidFill>
                <a:latin typeface="Calibri"/>
              </a:rPr>
              <a:t>Sede San Onofre</a:t>
            </a:r>
          </a:p>
        </p:txBody>
      </p:sp>
      <p:sp>
        <p:nvSpPr>
          <p:cNvPr id="34" name="TextBox 33"/>
          <p:cNvSpPr txBox="1"/>
          <p:nvPr/>
        </p:nvSpPr>
        <p:spPr>
          <a:xfrm>
            <a:off x="2774156" y="4737101"/>
            <a:ext cx="2489200" cy="492443"/>
          </a:xfrm>
          <a:prstGeom prst="rect">
            <a:avLst/>
          </a:prstGeom>
          <a:noFill/>
        </p:spPr>
        <p:txBody>
          <a:bodyPr wrap="square">
            <a:spAutoFit/>
          </a:bodyPr>
          <a:lstStyle/>
          <a:p>
            <a:pPr algn="r"/>
            <a:r>
              <a:rPr sz="1300">
                <a:solidFill>
                  <a:srgbClr val="C8D2DC"/>
                </a:solidFill>
                <a:latin typeface="Calibri"/>
              </a:rPr>
              <a:t>Grupo Integrada • Educación Inicial</a:t>
            </a:r>
          </a:p>
        </p:txBody>
      </p:sp>
      <p:sp>
        <p:nvSpPr>
          <p:cNvPr id="35" name="Rectangle 34"/>
          <p:cNvSpPr/>
          <p:nvPr/>
        </p:nvSpPr>
        <p:spPr>
          <a:xfrm>
            <a:off x="183356" y="5156200"/>
            <a:ext cx="51308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259556" y="5283200"/>
            <a:ext cx="203200" cy="203200"/>
          </a:xfrm>
          <a:prstGeom prst="ellipse">
            <a:avLst/>
          </a:prstGeom>
          <a:solidFill>
            <a:srgbClr val="52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538956" y="5219701"/>
            <a:ext cx="2032000" cy="307777"/>
          </a:xfrm>
          <a:prstGeom prst="rect">
            <a:avLst/>
          </a:prstGeom>
          <a:noFill/>
        </p:spPr>
        <p:txBody>
          <a:bodyPr wrap="square">
            <a:spAutoFit/>
          </a:bodyPr>
          <a:lstStyle/>
          <a:p>
            <a:pPr algn="l"/>
            <a:r>
              <a:rPr sz="1400" b="1">
                <a:solidFill>
                  <a:srgbClr val="FFFFFF"/>
                </a:solidFill>
                <a:latin typeface="Calibri"/>
              </a:rPr>
              <a:t>Sede Norte (Central)</a:t>
            </a:r>
          </a:p>
        </p:txBody>
      </p:sp>
      <p:sp>
        <p:nvSpPr>
          <p:cNvPr id="38" name="TextBox 37"/>
          <p:cNvSpPr txBox="1"/>
          <p:nvPr/>
        </p:nvSpPr>
        <p:spPr>
          <a:xfrm>
            <a:off x="2774156" y="5219700"/>
            <a:ext cx="2489200" cy="292388"/>
          </a:xfrm>
          <a:prstGeom prst="rect">
            <a:avLst/>
          </a:prstGeom>
          <a:noFill/>
        </p:spPr>
        <p:txBody>
          <a:bodyPr wrap="square">
            <a:spAutoFit/>
          </a:bodyPr>
          <a:lstStyle/>
          <a:p>
            <a:pPr algn="r"/>
            <a:r>
              <a:rPr sz="1300">
                <a:solidFill>
                  <a:srgbClr val="C8D2DC"/>
                </a:solidFill>
                <a:latin typeface="Calibri"/>
              </a:rPr>
              <a:t>Transición A • Educación Inicial</a:t>
            </a:r>
          </a:p>
        </p:txBody>
      </p:sp>
      <p:sp>
        <p:nvSpPr>
          <p:cNvPr id="39" name="Rectangle 38"/>
          <p:cNvSpPr/>
          <p:nvPr/>
        </p:nvSpPr>
        <p:spPr>
          <a:xfrm>
            <a:off x="183356" y="5638800"/>
            <a:ext cx="5130800" cy="4572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259556" y="5765800"/>
            <a:ext cx="203200" cy="203200"/>
          </a:xfrm>
          <a:prstGeom prst="ellipse">
            <a:avLst/>
          </a:prstGeom>
          <a:solidFill>
            <a:srgbClr val="D68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538956" y="5702301"/>
            <a:ext cx="2032000" cy="307777"/>
          </a:xfrm>
          <a:prstGeom prst="rect">
            <a:avLst/>
          </a:prstGeom>
          <a:noFill/>
        </p:spPr>
        <p:txBody>
          <a:bodyPr wrap="square">
            <a:spAutoFit/>
          </a:bodyPr>
          <a:lstStyle/>
          <a:p>
            <a:pPr algn="l"/>
            <a:r>
              <a:rPr sz="1400" b="1">
                <a:solidFill>
                  <a:srgbClr val="FFFFFF"/>
                </a:solidFill>
                <a:latin typeface="Calibri"/>
              </a:rPr>
              <a:t>Sede Sur</a:t>
            </a:r>
          </a:p>
        </p:txBody>
      </p:sp>
      <p:sp>
        <p:nvSpPr>
          <p:cNvPr id="42" name="TextBox 41"/>
          <p:cNvSpPr txBox="1"/>
          <p:nvPr/>
        </p:nvSpPr>
        <p:spPr>
          <a:xfrm>
            <a:off x="2774156" y="5702300"/>
            <a:ext cx="2489200" cy="292388"/>
          </a:xfrm>
          <a:prstGeom prst="rect">
            <a:avLst/>
          </a:prstGeom>
          <a:noFill/>
        </p:spPr>
        <p:txBody>
          <a:bodyPr wrap="square">
            <a:spAutoFit/>
          </a:bodyPr>
          <a:lstStyle/>
          <a:p>
            <a:pPr algn="r"/>
            <a:r>
              <a:rPr sz="1300">
                <a:solidFill>
                  <a:srgbClr val="C8D2DC"/>
                </a:solidFill>
                <a:latin typeface="Calibri"/>
              </a:rPr>
              <a:t>Transición B • Primero • Segundo</a:t>
            </a:r>
          </a:p>
        </p:txBody>
      </p:sp>
      <p:sp>
        <p:nvSpPr>
          <p:cNvPr id="43" name="Rectangle 42"/>
          <p:cNvSpPr/>
          <p:nvPr/>
        </p:nvSpPr>
        <p:spPr>
          <a:xfrm>
            <a:off x="5466556" y="3784600"/>
            <a:ext cx="4191000" cy="355600"/>
          </a:xfrm>
          <a:prstGeom prst="rect">
            <a:avLst/>
          </a:prstGeom>
          <a:solidFill>
            <a:srgbClr val="5F6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5504656" y="3810000"/>
            <a:ext cx="4064000" cy="304800"/>
          </a:xfrm>
          <a:prstGeom prst="rect">
            <a:avLst/>
          </a:prstGeom>
          <a:noFill/>
        </p:spPr>
        <p:txBody>
          <a:bodyPr wrap="square">
            <a:spAutoFit/>
          </a:bodyPr>
          <a:lstStyle/>
          <a:p>
            <a:pPr algn="ctr"/>
            <a:r>
              <a:rPr sz="1400" b="1">
                <a:solidFill>
                  <a:srgbClr val="FFFFFF"/>
                </a:solidFill>
                <a:latin typeface="Calibri"/>
              </a:rPr>
              <a:t>🥇  LOGROS ALCANZADOS</a:t>
            </a:r>
          </a:p>
        </p:txBody>
      </p:sp>
      <p:sp>
        <p:nvSpPr>
          <p:cNvPr id="45" name="TextBox 44"/>
          <p:cNvSpPr txBox="1"/>
          <p:nvPr/>
        </p:nvSpPr>
        <p:spPr>
          <a:xfrm>
            <a:off x="5504656" y="4191000"/>
            <a:ext cx="4089400" cy="292388"/>
          </a:xfrm>
          <a:prstGeom prst="rect">
            <a:avLst/>
          </a:prstGeom>
          <a:noFill/>
        </p:spPr>
        <p:txBody>
          <a:bodyPr wrap="square">
            <a:spAutoFit/>
          </a:bodyPr>
          <a:lstStyle/>
          <a:p>
            <a:pPr algn="l"/>
            <a:r>
              <a:rPr sz="1300">
                <a:solidFill>
                  <a:srgbClr val="DCE6F0"/>
                </a:solidFill>
                <a:latin typeface="Calibri"/>
              </a:rPr>
              <a:t>▶  Alianza UPTC – I.E. Integrado en Educación Inicial</a:t>
            </a:r>
          </a:p>
        </p:txBody>
      </p:sp>
      <p:sp>
        <p:nvSpPr>
          <p:cNvPr id="46" name="TextBox 45"/>
          <p:cNvSpPr txBox="1"/>
          <p:nvPr/>
        </p:nvSpPr>
        <p:spPr>
          <a:xfrm>
            <a:off x="5504656" y="4572001"/>
            <a:ext cx="4089400" cy="492443"/>
          </a:xfrm>
          <a:prstGeom prst="rect">
            <a:avLst/>
          </a:prstGeom>
          <a:noFill/>
        </p:spPr>
        <p:txBody>
          <a:bodyPr wrap="square">
            <a:spAutoFit/>
          </a:bodyPr>
          <a:lstStyle/>
          <a:p>
            <a:pPr algn="l"/>
            <a:r>
              <a:rPr sz="1300">
                <a:solidFill>
                  <a:srgbClr val="DCE6F0"/>
                </a:solidFill>
                <a:latin typeface="Calibri"/>
              </a:rPr>
              <a:t>▶  Experiencias lúdicas con saberes populares boyacenses</a:t>
            </a:r>
          </a:p>
        </p:txBody>
      </p:sp>
      <p:sp>
        <p:nvSpPr>
          <p:cNvPr id="47" name="TextBox 46"/>
          <p:cNvSpPr txBox="1"/>
          <p:nvPr/>
        </p:nvSpPr>
        <p:spPr>
          <a:xfrm>
            <a:off x="5504656" y="4953000"/>
            <a:ext cx="4089400" cy="292388"/>
          </a:xfrm>
          <a:prstGeom prst="rect">
            <a:avLst/>
          </a:prstGeom>
          <a:noFill/>
        </p:spPr>
        <p:txBody>
          <a:bodyPr wrap="square">
            <a:spAutoFit/>
          </a:bodyPr>
          <a:lstStyle/>
          <a:p>
            <a:pPr algn="l"/>
            <a:r>
              <a:rPr sz="1300">
                <a:solidFill>
                  <a:srgbClr val="DCE6F0"/>
                </a:solidFill>
                <a:latin typeface="Calibri"/>
              </a:rPr>
              <a:t>▶  Formación socioemocional: vínculos, cuidado y juego</a:t>
            </a:r>
          </a:p>
        </p:txBody>
      </p:sp>
      <p:sp>
        <p:nvSpPr>
          <p:cNvPr id="48" name="TextBox 47"/>
          <p:cNvSpPr txBox="1"/>
          <p:nvPr/>
        </p:nvSpPr>
        <p:spPr>
          <a:xfrm>
            <a:off x="5504656" y="5334001"/>
            <a:ext cx="4089400" cy="492443"/>
          </a:xfrm>
          <a:prstGeom prst="rect">
            <a:avLst/>
          </a:prstGeom>
          <a:noFill/>
        </p:spPr>
        <p:txBody>
          <a:bodyPr wrap="square">
            <a:spAutoFit/>
          </a:bodyPr>
          <a:lstStyle/>
          <a:p>
            <a:pPr algn="l"/>
            <a:r>
              <a:rPr sz="1300">
                <a:solidFill>
                  <a:srgbClr val="DCE6F0"/>
                </a:solidFill>
                <a:latin typeface="Calibri"/>
              </a:rPr>
              <a:t>▶  Acompañamiento a 22 practicantes UPTC, 7 docentes y 160 niños</a:t>
            </a:r>
          </a:p>
        </p:txBody>
      </p:sp>
      <p:sp>
        <p:nvSpPr>
          <p:cNvPr id="49" name="Rectangle 48"/>
          <p:cNvSpPr/>
          <p:nvPr/>
        </p:nvSpPr>
        <p:spPr>
          <a:xfrm>
            <a:off x="5504656" y="5740400"/>
            <a:ext cx="4013200" cy="482600"/>
          </a:xfrm>
          <a:prstGeom prst="rect">
            <a:avLst/>
          </a:prstGeom>
          <a:noFill/>
          <a:ln w="12700">
            <a:solidFill>
              <a:srgbClr val="96AA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5593556" y="5791201"/>
            <a:ext cx="3886200" cy="492443"/>
          </a:xfrm>
          <a:prstGeom prst="rect">
            <a:avLst/>
          </a:prstGeom>
          <a:noFill/>
        </p:spPr>
        <p:txBody>
          <a:bodyPr wrap="square">
            <a:spAutoFit/>
          </a:bodyPr>
          <a:lstStyle/>
          <a:p>
            <a:pPr algn="ctr"/>
            <a:r>
              <a:rPr sz="1300" b="1">
                <a:solidFill>
                  <a:srgbClr val="FFFFFF"/>
                </a:solidFill>
                <a:latin typeface="Calibri"/>
              </a:rPr>
              <a:t>🏫  Oferta Interinstitucional Licenciatura en Educación Infantil UPTC</a:t>
            </a:r>
          </a:p>
        </p:txBody>
      </p:sp>
      <p:sp>
        <p:nvSpPr>
          <p:cNvPr id="51" name="TextBox 50"/>
          <p:cNvSpPr txBox="1"/>
          <p:nvPr/>
        </p:nvSpPr>
        <p:spPr>
          <a:xfrm>
            <a:off x="5556" y="5842001"/>
            <a:ext cx="12181332" cy="246221"/>
          </a:xfrm>
          <a:prstGeom prst="rect">
            <a:avLst/>
          </a:prstGeom>
          <a:noFill/>
        </p:spPr>
        <p:txBody>
          <a:bodyPr wrap="square">
            <a:spAutoFit/>
          </a:bodyPr>
          <a:lstStyle/>
          <a:p>
            <a:pPr algn="ctr"/>
            <a:r>
              <a:rPr sz="1000">
                <a:solidFill>
                  <a:srgbClr val="AAB9C8"/>
                </a:solidFill>
                <a:latin typeface="Calibri"/>
              </a:rPr>
              <a:t>I.E. Integrado del Municipio de Cómbita • PTAFI 3.0 • Licenciatura en Educación Infantil UPTC • 2026</a:t>
            </a:r>
          </a:p>
        </p:txBody>
      </p:sp>
      <p:sp>
        <p:nvSpPr>
          <p:cNvPr id="52" name="Rectangle 51"/>
          <p:cNvSpPr/>
          <p:nvPr/>
        </p:nvSpPr>
        <p:spPr>
          <a:xfrm>
            <a:off x="5556" y="6070600"/>
            <a:ext cx="8161492" cy="787400"/>
          </a:xfrm>
          <a:prstGeom prst="rect">
            <a:avLst/>
          </a:prstGeom>
          <a:solidFill>
            <a:srgbClr val="D65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p:cNvSpPr/>
          <p:nvPr/>
        </p:nvSpPr>
        <p:spPr>
          <a:xfrm>
            <a:off x="8167049" y="6070600"/>
            <a:ext cx="4019839" cy="787400"/>
          </a:xfrm>
          <a:prstGeom prst="rect">
            <a:avLst/>
          </a:prstGeom>
          <a:solidFill>
            <a:srgbClr val="4682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132557" y="6096000"/>
            <a:ext cx="7917865" cy="553998"/>
          </a:xfrm>
          <a:prstGeom prst="rect">
            <a:avLst/>
          </a:prstGeom>
          <a:noFill/>
        </p:spPr>
        <p:txBody>
          <a:bodyPr wrap="square">
            <a:spAutoFit/>
          </a:bodyPr>
          <a:lstStyle/>
          <a:p>
            <a:pPr algn="ctr"/>
            <a:r>
              <a:rPr sz="1500" b="1">
                <a:solidFill>
                  <a:srgbClr val="FFFFFF"/>
                </a:solidFill>
                <a:latin typeface="Calibri"/>
              </a:rPr>
              <a:t>combitacintegrado@sedboyaca.gov.co        conaicombitaboy@yahoo.es</a:t>
            </a:r>
          </a:p>
          <a:p>
            <a:pPr algn="ctr"/>
            <a:r>
              <a:rPr sz="1500" b="1">
                <a:solidFill>
                  <a:srgbClr val="FFFFFF"/>
                </a:solidFill>
                <a:latin typeface="Calibri"/>
              </a:rPr>
              <a:t>Calle 4 N° 1-44 - Cómbita - Centro</a:t>
            </a:r>
          </a:p>
        </p:txBody>
      </p:sp>
      <p:sp>
        <p:nvSpPr>
          <p:cNvPr id="55" name="TextBox 54"/>
          <p:cNvSpPr txBox="1"/>
          <p:nvPr/>
        </p:nvSpPr>
        <p:spPr>
          <a:xfrm>
            <a:off x="8268648" y="6223000"/>
            <a:ext cx="3898026" cy="292388"/>
          </a:xfrm>
          <a:prstGeom prst="rect">
            <a:avLst/>
          </a:prstGeom>
          <a:noFill/>
        </p:spPr>
        <p:txBody>
          <a:bodyPr wrap="square">
            <a:spAutoFit/>
          </a:bodyPr>
          <a:lstStyle/>
          <a:p>
            <a:pPr algn="ctr"/>
            <a:r>
              <a:rPr sz="1300" b="1">
                <a:solidFill>
                  <a:srgbClr val="FFFFFF"/>
                </a:solidFill>
                <a:latin typeface="Calibri"/>
              </a:rPr>
              <a:t>INSTITUCIÓN EDUCATIVA INTEGRADO CÓMBITA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6" y="0"/>
            <a:ext cx="12181332" cy="6858000"/>
          </a:xfrm>
          <a:prstGeom prst="rect">
            <a:avLst/>
          </a:prstGeom>
          <a:solidFill>
            <a:srgbClr val="1E28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556" y="0"/>
            <a:ext cx="12181332" cy="812800"/>
          </a:xfrm>
          <a:prstGeom prst="rect">
            <a:avLst/>
          </a:prstGeom>
          <a:solidFill>
            <a:srgbClr val="141C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57956" y="127000"/>
            <a:ext cx="1498600" cy="406400"/>
          </a:xfrm>
          <a:prstGeom prst="rect">
            <a:avLst/>
          </a:prstGeom>
          <a:solidFill>
            <a:srgbClr val="32B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83356" y="152401"/>
            <a:ext cx="1447800" cy="323165"/>
          </a:xfrm>
          <a:prstGeom prst="rect">
            <a:avLst/>
          </a:prstGeom>
          <a:noFill/>
        </p:spPr>
        <p:txBody>
          <a:bodyPr wrap="square">
            <a:spAutoFit/>
          </a:bodyPr>
          <a:lstStyle/>
          <a:p>
            <a:pPr algn="ctr"/>
            <a:r>
              <a:rPr sz="1500" b="1">
                <a:solidFill>
                  <a:srgbClr val="FFFFFF"/>
                </a:solidFill>
                <a:latin typeface="Calibri"/>
              </a:rPr>
              <a:t>⚙ CI STEAM</a:t>
            </a:r>
          </a:p>
        </p:txBody>
      </p:sp>
      <p:sp>
        <p:nvSpPr>
          <p:cNvPr id="6" name="TextBox 5"/>
          <p:cNvSpPr txBox="1"/>
          <p:nvPr/>
        </p:nvSpPr>
        <p:spPr>
          <a:xfrm>
            <a:off x="1758157" y="50801"/>
            <a:ext cx="7917865" cy="492443"/>
          </a:xfrm>
          <a:prstGeom prst="rect">
            <a:avLst/>
          </a:prstGeom>
          <a:noFill/>
        </p:spPr>
        <p:txBody>
          <a:bodyPr wrap="square">
            <a:spAutoFit/>
          </a:bodyPr>
          <a:lstStyle/>
          <a:p>
            <a:pPr algn="l"/>
            <a:r>
              <a:rPr sz="2600" b="1">
                <a:solidFill>
                  <a:srgbClr val="FFFFFF"/>
                </a:solidFill>
                <a:latin typeface="Calibri"/>
              </a:rPr>
              <a:t>Ciencia, Tecnología, Arte y Medio Ambiente</a:t>
            </a:r>
          </a:p>
        </p:txBody>
      </p:sp>
      <p:sp>
        <p:nvSpPr>
          <p:cNvPr id="7" name="TextBox 6"/>
          <p:cNvSpPr txBox="1"/>
          <p:nvPr/>
        </p:nvSpPr>
        <p:spPr>
          <a:xfrm>
            <a:off x="1758156" y="533400"/>
            <a:ext cx="6090666" cy="304800"/>
          </a:xfrm>
          <a:prstGeom prst="rect">
            <a:avLst/>
          </a:prstGeom>
          <a:noFill/>
        </p:spPr>
        <p:txBody>
          <a:bodyPr wrap="square">
            <a:spAutoFit/>
          </a:bodyPr>
          <a:lstStyle/>
          <a:p>
            <a:pPr algn="l"/>
            <a:r>
              <a:rPr sz="1400">
                <a:solidFill>
                  <a:srgbClr val="B4C3D7"/>
                </a:solidFill>
                <a:latin typeface="Calibri"/>
              </a:rPr>
              <a:t>I.E. Integrado de Cómbita  •  PTAFI 3.0  •  2026</a:t>
            </a:r>
          </a:p>
        </p:txBody>
      </p:sp>
      <p:sp>
        <p:nvSpPr>
          <p:cNvPr id="8" name="Rectangle 7"/>
          <p:cNvSpPr/>
          <p:nvPr/>
        </p:nvSpPr>
        <p:spPr>
          <a:xfrm>
            <a:off x="10510488" y="152400"/>
            <a:ext cx="1574800" cy="381000"/>
          </a:xfrm>
          <a:prstGeom prst="rect">
            <a:avLst/>
          </a:prstGeom>
          <a:noFill/>
          <a:ln w="12700">
            <a:solidFill>
              <a:srgbClr val="8296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35888" y="203200"/>
            <a:ext cx="1524000" cy="292388"/>
          </a:xfrm>
          <a:prstGeom prst="rect">
            <a:avLst/>
          </a:prstGeom>
          <a:noFill/>
        </p:spPr>
        <p:txBody>
          <a:bodyPr wrap="square">
            <a:spAutoFit/>
          </a:bodyPr>
          <a:lstStyle/>
          <a:p>
            <a:pPr algn="ctr"/>
            <a:r>
              <a:rPr sz="1300" b="1">
                <a:solidFill>
                  <a:srgbClr val="C8D7E6"/>
                </a:solidFill>
                <a:latin typeface="Calibri"/>
              </a:rPr>
              <a:t>MEN • PTAFI 3.0</a:t>
            </a:r>
          </a:p>
        </p:txBody>
      </p:sp>
      <p:sp>
        <p:nvSpPr>
          <p:cNvPr id="10" name="Rectangle 9"/>
          <p:cNvSpPr/>
          <p:nvPr/>
        </p:nvSpPr>
        <p:spPr>
          <a:xfrm>
            <a:off x="107156" y="863600"/>
            <a:ext cx="5963666" cy="381000"/>
          </a:xfrm>
          <a:prstGeom prst="rect">
            <a:avLst/>
          </a:prstGeom>
          <a:solidFill>
            <a:srgbClr val="3C8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2556" y="889000"/>
            <a:ext cx="5912866" cy="330200"/>
          </a:xfrm>
          <a:prstGeom prst="rect">
            <a:avLst/>
          </a:prstGeom>
          <a:noFill/>
        </p:spPr>
        <p:txBody>
          <a:bodyPr wrap="square">
            <a:spAutoFit/>
          </a:bodyPr>
          <a:lstStyle/>
          <a:p>
            <a:pPr algn="ctr"/>
            <a:r>
              <a:rPr sz="1500" b="1">
                <a:solidFill>
                  <a:srgbClr val="FFFFFF"/>
                </a:solidFill>
                <a:latin typeface="Calibri"/>
              </a:rPr>
              <a:t>📻  LÍNEA 1: Emisora Escolar Cómbita</a:t>
            </a:r>
          </a:p>
        </p:txBody>
      </p:sp>
      <p:pic>
        <p:nvPicPr>
          <p:cNvPr id="12" name="Picture 11" descr="s3_foto1.jpg"/>
          <p:cNvPicPr>
            <a:picLocks noChangeAspect="1"/>
          </p:cNvPicPr>
          <p:nvPr/>
        </p:nvPicPr>
        <p:blipFill>
          <a:blip r:embed="rId2"/>
          <a:stretch>
            <a:fillRect/>
          </a:stretch>
        </p:blipFill>
        <p:spPr>
          <a:xfrm>
            <a:off x="132556" y="1295400"/>
            <a:ext cx="2032000" cy="1752600"/>
          </a:xfrm>
          <a:prstGeom prst="rect">
            <a:avLst/>
          </a:prstGeom>
        </p:spPr>
      </p:pic>
      <p:pic>
        <p:nvPicPr>
          <p:cNvPr id="13" name="Picture 12" descr="s3_foto2.jpg"/>
          <p:cNvPicPr>
            <a:picLocks noChangeAspect="1"/>
          </p:cNvPicPr>
          <p:nvPr/>
        </p:nvPicPr>
        <p:blipFill>
          <a:blip r:embed="rId3"/>
          <a:stretch>
            <a:fillRect/>
          </a:stretch>
        </p:blipFill>
        <p:spPr>
          <a:xfrm>
            <a:off x="2291556" y="1295400"/>
            <a:ext cx="2006600" cy="1752600"/>
          </a:xfrm>
          <a:prstGeom prst="rect">
            <a:avLst/>
          </a:prstGeom>
        </p:spPr>
      </p:pic>
      <p:sp>
        <p:nvSpPr>
          <p:cNvPr id="14" name="TextBox 13"/>
          <p:cNvSpPr txBox="1"/>
          <p:nvPr/>
        </p:nvSpPr>
        <p:spPr>
          <a:xfrm>
            <a:off x="132556" y="3124200"/>
            <a:ext cx="5912866" cy="892552"/>
          </a:xfrm>
          <a:prstGeom prst="rect">
            <a:avLst/>
          </a:prstGeom>
          <a:noFill/>
        </p:spPr>
        <p:txBody>
          <a:bodyPr wrap="square">
            <a:spAutoFit/>
          </a:bodyPr>
          <a:lstStyle/>
          <a:p>
            <a:pPr algn="l"/>
            <a:r>
              <a:rPr sz="1300">
                <a:solidFill>
                  <a:srgbClr val="D2DCEB"/>
                </a:solidFill>
                <a:latin typeface="Calibri"/>
              </a:rPr>
              <a:t>La Radio Escolar Cómbita es un espacio de comunicación estudiantil articulado al CI STEAM que fortalece la expresión, el pensamiento crítico y la divulgación científica desde la escuela. En alianza con la Uniboyacá, se generan contenidos sobre medio ambiente, saberes locales y cultura regional.</a:t>
            </a:r>
          </a:p>
        </p:txBody>
      </p:sp>
      <p:sp>
        <p:nvSpPr>
          <p:cNvPr id="15" name="Rectangle 14"/>
          <p:cNvSpPr/>
          <p:nvPr/>
        </p:nvSpPr>
        <p:spPr>
          <a:xfrm>
            <a:off x="132556" y="4140200"/>
            <a:ext cx="2006600" cy="558800"/>
          </a:xfrm>
          <a:prstGeom prst="rect">
            <a:avLst/>
          </a:prstGeom>
          <a:solidFill>
            <a:srgbClr val="32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57956" y="4191000"/>
            <a:ext cx="1955800" cy="369332"/>
          </a:xfrm>
          <a:prstGeom prst="rect">
            <a:avLst/>
          </a:prstGeom>
          <a:noFill/>
        </p:spPr>
        <p:txBody>
          <a:bodyPr wrap="square">
            <a:spAutoFit/>
          </a:bodyPr>
          <a:lstStyle/>
          <a:p>
            <a:pPr algn="l"/>
            <a:r>
              <a:rPr b="1">
                <a:solidFill>
                  <a:srgbClr val="52A0C8"/>
                </a:solidFill>
                <a:latin typeface="Calibri"/>
              </a:rPr>
              <a:t>180  estudiantes</a:t>
            </a:r>
          </a:p>
        </p:txBody>
      </p:sp>
      <p:sp>
        <p:nvSpPr>
          <p:cNvPr id="17" name="Rectangle 16"/>
          <p:cNvSpPr/>
          <p:nvPr/>
        </p:nvSpPr>
        <p:spPr>
          <a:xfrm>
            <a:off x="2266156" y="4140200"/>
            <a:ext cx="2057400" cy="558800"/>
          </a:xfrm>
          <a:prstGeom prst="rect">
            <a:avLst/>
          </a:prstGeom>
          <a:solidFill>
            <a:srgbClr val="32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545556" y="4191001"/>
            <a:ext cx="1701800" cy="307777"/>
          </a:xfrm>
          <a:prstGeom prst="rect">
            <a:avLst/>
          </a:prstGeom>
          <a:noFill/>
        </p:spPr>
        <p:txBody>
          <a:bodyPr wrap="square">
            <a:spAutoFit/>
          </a:bodyPr>
          <a:lstStyle/>
          <a:p>
            <a:pPr algn="l"/>
            <a:r>
              <a:rPr sz="1400" b="1">
                <a:solidFill>
                  <a:srgbClr val="FFFFFF"/>
                </a:solidFill>
                <a:latin typeface="Calibri"/>
              </a:rPr>
              <a:t>Bachillerato</a:t>
            </a:r>
          </a:p>
        </p:txBody>
      </p:sp>
      <p:sp>
        <p:nvSpPr>
          <p:cNvPr id="19" name="TextBox 18"/>
          <p:cNvSpPr txBox="1"/>
          <p:nvPr/>
        </p:nvSpPr>
        <p:spPr>
          <a:xfrm>
            <a:off x="2545556" y="4419600"/>
            <a:ext cx="1701800" cy="292388"/>
          </a:xfrm>
          <a:prstGeom prst="rect">
            <a:avLst/>
          </a:prstGeom>
          <a:noFill/>
        </p:spPr>
        <p:txBody>
          <a:bodyPr wrap="square">
            <a:spAutoFit/>
          </a:bodyPr>
          <a:lstStyle/>
          <a:p>
            <a:pPr algn="l"/>
            <a:r>
              <a:rPr sz="1300">
                <a:solidFill>
                  <a:srgbClr val="C8D7E6"/>
                </a:solidFill>
                <a:latin typeface="Calibri"/>
              </a:rPr>
              <a:t>Alianza Uniboyacá</a:t>
            </a:r>
          </a:p>
        </p:txBody>
      </p:sp>
      <p:sp>
        <p:nvSpPr>
          <p:cNvPr id="20" name="TextBox 19"/>
          <p:cNvSpPr txBox="1"/>
          <p:nvPr/>
        </p:nvSpPr>
        <p:spPr>
          <a:xfrm>
            <a:off x="132556" y="4775201"/>
            <a:ext cx="5912866" cy="276999"/>
          </a:xfrm>
          <a:prstGeom prst="rect">
            <a:avLst/>
          </a:prstGeom>
          <a:noFill/>
        </p:spPr>
        <p:txBody>
          <a:bodyPr wrap="square">
            <a:spAutoFit/>
          </a:bodyPr>
          <a:lstStyle/>
          <a:p>
            <a:pPr algn="l"/>
            <a:r>
              <a:rPr sz="1200">
                <a:solidFill>
                  <a:srgbClr val="C8D7E6"/>
                </a:solidFill>
                <a:latin typeface="Calibri"/>
              </a:rPr>
              <a:t>▶  Producción de contenidos científicos y culturales para la comunidad</a:t>
            </a:r>
          </a:p>
        </p:txBody>
      </p:sp>
      <p:sp>
        <p:nvSpPr>
          <p:cNvPr id="21" name="TextBox 20"/>
          <p:cNvSpPr txBox="1"/>
          <p:nvPr/>
        </p:nvSpPr>
        <p:spPr>
          <a:xfrm>
            <a:off x="132556" y="5105401"/>
            <a:ext cx="5912866" cy="276999"/>
          </a:xfrm>
          <a:prstGeom prst="rect">
            <a:avLst/>
          </a:prstGeom>
          <a:noFill/>
        </p:spPr>
        <p:txBody>
          <a:bodyPr wrap="square">
            <a:spAutoFit/>
          </a:bodyPr>
          <a:lstStyle/>
          <a:p>
            <a:pPr algn="l"/>
            <a:r>
              <a:rPr sz="1200">
                <a:solidFill>
                  <a:srgbClr val="C8D7E6"/>
                </a:solidFill>
                <a:latin typeface="Calibri"/>
              </a:rPr>
              <a:t>▶  Especial Día de la Tierra: articulando STEAM, arte y medio ambiente</a:t>
            </a:r>
          </a:p>
        </p:txBody>
      </p:sp>
      <p:sp>
        <p:nvSpPr>
          <p:cNvPr id="22" name="TextBox 21"/>
          <p:cNvSpPr txBox="1"/>
          <p:nvPr/>
        </p:nvSpPr>
        <p:spPr>
          <a:xfrm>
            <a:off x="132556" y="5435601"/>
            <a:ext cx="5912866" cy="276999"/>
          </a:xfrm>
          <a:prstGeom prst="rect">
            <a:avLst/>
          </a:prstGeom>
          <a:noFill/>
        </p:spPr>
        <p:txBody>
          <a:bodyPr wrap="square">
            <a:spAutoFit/>
          </a:bodyPr>
          <a:lstStyle/>
          <a:p>
            <a:pPr algn="l"/>
            <a:r>
              <a:rPr sz="1200">
                <a:solidFill>
                  <a:srgbClr val="C8D7E6"/>
                </a:solidFill>
                <a:latin typeface="Calibri"/>
              </a:rPr>
              <a:t>▶  Visita Universidad UPTC: experiencias en realidad virtual y tecnología</a:t>
            </a:r>
          </a:p>
        </p:txBody>
      </p:sp>
      <p:sp>
        <p:nvSpPr>
          <p:cNvPr id="23" name="Rectangle 22"/>
          <p:cNvSpPr/>
          <p:nvPr/>
        </p:nvSpPr>
        <p:spPr>
          <a:xfrm>
            <a:off x="6223222" y="863600"/>
            <a:ext cx="5963666" cy="381000"/>
          </a:xfrm>
          <a:prstGeom prst="rect">
            <a:avLst/>
          </a:prstGeom>
          <a:solidFill>
            <a:srgbClr val="3C91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248622" y="889000"/>
            <a:ext cx="5912866" cy="330200"/>
          </a:xfrm>
          <a:prstGeom prst="rect">
            <a:avLst/>
          </a:prstGeom>
          <a:noFill/>
        </p:spPr>
        <p:txBody>
          <a:bodyPr wrap="square">
            <a:spAutoFit/>
          </a:bodyPr>
          <a:lstStyle/>
          <a:p>
            <a:pPr algn="ctr"/>
            <a:r>
              <a:rPr sz="1500" b="1">
                <a:solidFill>
                  <a:srgbClr val="FFFFFF"/>
                </a:solidFill>
                <a:latin typeface="Calibri"/>
              </a:rPr>
              <a:t>🌱  LÍNEA 2: Huerta Sembrando Saberes</a:t>
            </a:r>
          </a:p>
        </p:txBody>
      </p:sp>
      <p:pic>
        <p:nvPicPr>
          <p:cNvPr id="25" name="Picture 24" descr="s3_foto3.jpg"/>
          <p:cNvPicPr>
            <a:picLocks noChangeAspect="1"/>
          </p:cNvPicPr>
          <p:nvPr/>
        </p:nvPicPr>
        <p:blipFill>
          <a:blip r:embed="rId4"/>
          <a:stretch>
            <a:fillRect/>
          </a:stretch>
        </p:blipFill>
        <p:spPr>
          <a:xfrm>
            <a:off x="6223222" y="1295400"/>
            <a:ext cx="2032000" cy="1752600"/>
          </a:xfrm>
          <a:prstGeom prst="rect">
            <a:avLst/>
          </a:prstGeom>
        </p:spPr>
      </p:pic>
      <p:pic>
        <p:nvPicPr>
          <p:cNvPr id="26" name="Picture 25" descr="s3_foto4.jpg"/>
          <p:cNvPicPr>
            <a:picLocks noChangeAspect="1"/>
          </p:cNvPicPr>
          <p:nvPr/>
        </p:nvPicPr>
        <p:blipFill>
          <a:blip r:embed="rId5"/>
          <a:stretch>
            <a:fillRect/>
          </a:stretch>
        </p:blipFill>
        <p:spPr>
          <a:xfrm>
            <a:off x="8382222" y="1295400"/>
            <a:ext cx="2006600" cy="1752600"/>
          </a:xfrm>
          <a:prstGeom prst="rect">
            <a:avLst/>
          </a:prstGeom>
        </p:spPr>
      </p:pic>
      <p:sp>
        <p:nvSpPr>
          <p:cNvPr id="27" name="TextBox 26"/>
          <p:cNvSpPr txBox="1"/>
          <p:nvPr/>
        </p:nvSpPr>
        <p:spPr>
          <a:xfrm>
            <a:off x="6223222" y="3124200"/>
            <a:ext cx="5912866" cy="892552"/>
          </a:xfrm>
          <a:prstGeom prst="rect">
            <a:avLst/>
          </a:prstGeom>
          <a:noFill/>
        </p:spPr>
        <p:txBody>
          <a:bodyPr wrap="square">
            <a:spAutoFit/>
          </a:bodyPr>
          <a:lstStyle/>
          <a:p>
            <a:pPr algn="l"/>
            <a:r>
              <a:rPr sz="1300">
                <a:solidFill>
                  <a:srgbClr val="D2DCEB"/>
                </a:solidFill>
                <a:latin typeface="Calibri"/>
              </a:rPr>
              <a:t>La Huerta Integral es una experiencia significativa del CI STEAM articulada al PTAFI 3.0, donde estudiantes investigan, producen alimentos orgánicos y recuperan saberes campesinos boyacenses. Integra agroecología, ciencias, tecnología y soberanía alimentaria como eje de formación integral.</a:t>
            </a:r>
          </a:p>
        </p:txBody>
      </p:sp>
      <p:sp>
        <p:nvSpPr>
          <p:cNvPr id="28" name="Rectangle 27"/>
          <p:cNvSpPr/>
          <p:nvPr/>
        </p:nvSpPr>
        <p:spPr>
          <a:xfrm>
            <a:off x="6223222" y="4140200"/>
            <a:ext cx="2006600" cy="558800"/>
          </a:xfrm>
          <a:prstGeom prst="rect">
            <a:avLst/>
          </a:prstGeom>
          <a:solidFill>
            <a:srgbClr val="32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248622" y="4191000"/>
            <a:ext cx="1955800" cy="369332"/>
          </a:xfrm>
          <a:prstGeom prst="rect">
            <a:avLst/>
          </a:prstGeom>
          <a:noFill/>
        </p:spPr>
        <p:txBody>
          <a:bodyPr wrap="square">
            <a:spAutoFit/>
          </a:bodyPr>
          <a:lstStyle/>
          <a:p>
            <a:pPr algn="l"/>
            <a:r>
              <a:rPr b="1">
                <a:solidFill>
                  <a:srgbClr val="52A0C8"/>
                </a:solidFill>
                <a:latin typeface="Calibri"/>
              </a:rPr>
              <a:t>160  estudiantes</a:t>
            </a:r>
          </a:p>
        </p:txBody>
      </p:sp>
      <p:sp>
        <p:nvSpPr>
          <p:cNvPr id="30" name="Rectangle 29"/>
          <p:cNvSpPr/>
          <p:nvPr/>
        </p:nvSpPr>
        <p:spPr>
          <a:xfrm>
            <a:off x="8356822" y="4140200"/>
            <a:ext cx="2057400" cy="558800"/>
          </a:xfrm>
          <a:prstGeom prst="rect">
            <a:avLst/>
          </a:prstGeom>
          <a:solidFill>
            <a:srgbClr val="32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382222" y="4191000"/>
            <a:ext cx="1968500" cy="338554"/>
          </a:xfrm>
          <a:prstGeom prst="rect">
            <a:avLst/>
          </a:prstGeom>
          <a:noFill/>
        </p:spPr>
        <p:txBody>
          <a:bodyPr wrap="square">
            <a:spAutoFit/>
          </a:bodyPr>
          <a:lstStyle/>
          <a:p>
            <a:pPr algn="l"/>
            <a:r>
              <a:rPr sz="1600" b="1">
                <a:solidFill>
                  <a:srgbClr val="FFFFFF"/>
                </a:solidFill>
                <a:latin typeface="Calibri"/>
              </a:rPr>
              <a:t>3 sedes</a:t>
            </a:r>
          </a:p>
        </p:txBody>
      </p:sp>
      <p:sp>
        <p:nvSpPr>
          <p:cNvPr id="32" name="TextBox 31"/>
          <p:cNvSpPr txBox="1"/>
          <p:nvPr/>
        </p:nvSpPr>
        <p:spPr>
          <a:xfrm>
            <a:off x="8382222" y="4445001"/>
            <a:ext cx="1968500" cy="492443"/>
          </a:xfrm>
          <a:prstGeom prst="rect">
            <a:avLst/>
          </a:prstGeom>
          <a:noFill/>
        </p:spPr>
        <p:txBody>
          <a:bodyPr wrap="square">
            <a:spAutoFit/>
          </a:bodyPr>
          <a:lstStyle/>
          <a:p>
            <a:pPr algn="l"/>
            <a:r>
              <a:rPr sz="1300">
                <a:solidFill>
                  <a:srgbClr val="C8D7E6"/>
                </a:solidFill>
                <a:latin typeface="Calibri"/>
              </a:rPr>
              <a:t>Rafael • Concepción • Principal</a:t>
            </a:r>
          </a:p>
        </p:txBody>
      </p:sp>
      <p:sp>
        <p:nvSpPr>
          <p:cNvPr id="33" name="TextBox 32"/>
          <p:cNvSpPr txBox="1"/>
          <p:nvPr/>
        </p:nvSpPr>
        <p:spPr>
          <a:xfrm>
            <a:off x="6223222" y="4775201"/>
            <a:ext cx="5912866" cy="276999"/>
          </a:xfrm>
          <a:prstGeom prst="rect">
            <a:avLst/>
          </a:prstGeom>
          <a:noFill/>
        </p:spPr>
        <p:txBody>
          <a:bodyPr wrap="square">
            <a:spAutoFit/>
          </a:bodyPr>
          <a:lstStyle/>
          <a:p>
            <a:pPr algn="l"/>
            <a:r>
              <a:rPr sz="1200">
                <a:solidFill>
                  <a:srgbClr val="C8D7E6"/>
                </a:solidFill>
                <a:latin typeface="Calibri"/>
              </a:rPr>
              <a:t>▶  Participación en RuraLab: innovación y bioeconomía rural</a:t>
            </a:r>
          </a:p>
        </p:txBody>
      </p:sp>
      <p:sp>
        <p:nvSpPr>
          <p:cNvPr id="34" name="TextBox 33"/>
          <p:cNvSpPr txBox="1"/>
          <p:nvPr/>
        </p:nvSpPr>
        <p:spPr>
          <a:xfrm>
            <a:off x="6223222" y="5105401"/>
            <a:ext cx="5912866" cy="276999"/>
          </a:xfrm>
          <a:prstGeom prst="rect">
            <a:avLst/>
          </a:prstGeom>
          <a:noFill/>
        </p:spPr>
        <p:txBody>
          <a:bodyPr wrap="square">
            <a:spAutoFit/>
          </a:bodyPr>
          <a:lstStyle/>
          <a:p>
            <a:pPr algn="l"/>
            <a:r>
              <a:rPr sz="1200">
                <a:solidFill>
                  <a:srgbClr val="C8D7E6"/>
                </a:solidFill>
                <a:latin typeface="Calibri"/>
              </a:rPr>
              <a:t>▶  Experiencia significativa documentada: granja autosostenible como laboratorio vivo</a:t>
            </a:r>
          </a:p>
        </p:txBody>
      </p:sp>
      <p:sp>
        <p:nvSpPr>
          <p:cNvPr id="35" name="TextBox 34"/>
          <p:cNvSpPr txBox="1"/>
          <p:nvPr/>
        </p:nvSpPr>
        <p:spPr>
          <a:xfrm>
            <a:off x="6223222" y="5435601"/>
            <a:ext cx="5912866" cy="461665"/>
          </a:xfrm>
          <a:prstGeom prst="rect">
            <a:avLst/>
          </a:prstGeom>
          <a:noFill/>
        </p:spPr>
        <p:txBody>
          <a:bodyPr wrap="square">
            <a:spAutoFit/>
          </a:bodyPr>
          <a:lstStyle/>
          <a:p>
            <a:pPr algn="l"/>
            <a:r>
              <a:rPr sz="1200">
                <a:solidFill>
                  <a:srgbClr val="C8D7E6"/>
                </a:solidFill>
                <a:latin typeface="Calibri"/>
              </a:rPr>
              <a:t>▶  Recuperación de saberes campesinos y producción de alimentos orgánicos con uso de tecnologías</a:t>
            </a:r>
          </a:p>
        </p:txBody>
      </p:sp>
      <p:sp>
        <p:nvSpPr>
          <p:cNvPr id="36" name="TextBox 35"/>
          <p:cNvSpPr txBox="1"/>
          <p:nvPr/>
        </p:nvSpPr>
        <p:spPr>
          <a:xfrm>
            <a:off x="5556" y="5842001"/>
            <a:ext cx="12181332" cy="246221"/>
          </a:xfrm>
          <a:prstGeom prst="rect">
            <a:avLst/>
          </a:prstGeom>
          <a:noFill/>
        </p:spPr>
        <p:txBody>
          <a:bodyPr wrap="square">
            <a:spAutoFit/>
          </a:bodyPr>
          <a:lstStyle/>
          <a:p>
            <a:pPr algn="ctr"/>
            <a:r>
              <a:rPr sz="1000">
                <a:solidFill>
                  <a:srgbClr val="96AAC3"/>
                </a:solidFill>
                <a:latin typeface="Calibri"/>
              </a:rPr>
              <a:t>I.E. Integrado del Municipio de Cómbita • Centro de Interés STEAM • PTAFI 3.0 • Ministerio de Educación Nacional • 2026</a:t>
            </a:r>
          </a:p>
        </p:txBody>
      </p:sp>
      <p:sp>
        <p:nvSpPr>
          <p:cNvPr id="37" name="Rectangle 36"/>
          <p:cNvSpPr/>
          <p:nvPr/>
        </p:nvSpPr>
        <p:spPr>
          <a:xfrm>
            <a:off x="5556" y="6070600"/>
            <a:ext cx="8161492" cy="787400"/>
          </a:xfrm>
          <a:prstGeom prst="rect">
            <a:avLst/>
          </a:prstGeom>
          <a:solidFill>
            <a:srgbClr val="D65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8167049" y="6070600"/>
            <a:ext cx="4019839" cy="787400"/>
          </a:xfrm>
          <a:prstGeom prst="rect">
            <a:avLst/>
          </a:prstGeom>
          <a:solidFill>
            <a:srgbClr val="4682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2557" y="6096000"/>
            <a:ext cx="7917865" cy="553998"/>
          </a:xfrm>
          <a:prstGeom prst="rect">
            <a:avLst/>
          </a:prstGeom>
          <a:noFill/>
        </p:spPr>
        <p:txBody>
          <a:bodyPr wrap="square">
            <a:spAutoFit/>
          </a:bodyPr>
          <a:lstStyle/>
          <a:p>
            <a:pPr algn="ctr"/>
            <a:r>
              <a:rPr sz="1500" b="1">
                <a:solidFill>
                  <a:srgbClr val="FFFFFF"/>
                </a:solidFill>
                <a:latin typeface="Calibri"/>
              </a:rPr>
              <a:t>combitacintegrado@sedboyaca.gov.co        conaicombitaboy@yahoo.es</a:t>
            </a:r>
          </a:p>
          <a:p>
            <a:pPr algn="ctr"/>
            <a:r>
              <a:rPr sz="1500" b="1">
                <a:solidFill>
                  <a:srgbClr val="FFFFFF"/>
                </a:solidFill>
                <a:latin typeface="Calibri"/>
              </a:rPr>
              <a:t>Calle 4 N° 1-44 - Cómbita - Centro</a:t>
            </a:r>
          </a:p>
        </p:txBody>
      </p:sp>
      <p:sp>
        <p:nvSpPr>
          <p:cNvPr id="40" name="TextBox 39"/>
          <p:cNvSpPr txBox="1"/>
          <p:nvPr/>
        </p:nvSpPr>
        <p:spPr>
          <a:xfrm>
            <a:off x="8268648" y="6223000"/>
            <a:ext cx="3898026" cy="292388"/>
          </a:xfrm>
          <a:prstGeom prst="rect">
            <a:avLst/>
          </a:prstGeom>
          <a:noFill/>
        </p:spPr>
        <p:txBody>
          <a:bodyPr wrap="square">
            <a:spAutoFit/>
          </a:bodyPr>
          <a:lstStyle/>
          <a:p>
            <a:pPr algn="ctr"/>
            <a:r>
              <a:rPr sz="1300" b="1">
                <a:solidFill>
                  <a:srgbClr val="FFFFFF"/>
                </a:solidFill>
                <a:latin typeface="Calibri"/>
              </a:rPr>
              <a:t>INSTITUCIÓN EDUCATIVA INTEGRADO CÓMBITA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6" y="0"/>
            <a:ext cx="12181332" cy="6858000"/>
          </a:xfrm>
          <a:prstGeom prst="rect">
            <a:avLst/>
          </a:prstGeom>
          <a:solidFill>
            <a:srgbClr val="4A5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556" y="0"/>
            <a:ext cx="12181332" cy="812800"/>
          </a:xfrm>
          <a:prstGeom prst="rect">
            <a:avLst/>
          </a:prstGeom>
          <a:solidFill>
            <a:srgbClr val="3741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83356" y="63501"/>
            <a:ext cx="8526932" cy="492443"/>
          </a:xfrm>
          <a:prstGeom prst="rect">
            <a:avLst/>
          </a:prstGeom>
          <a:noFill/>
        </p:spPr>
        <p:txBody>
          <a:bodyPr wrap="square">
            <a:spAutoFit/>
          </a:bodyPr>
          <a:lstStyle/>
          <a:p>
            <a:pPr algn="l"/>
            <a:r>
              <a:rPr sz="2600" b="1">
                <a:solidFill>
                  <a:srgbClr val="FFFFFF"/>
                </a:solidFill>
                <a:latin typeface="Calibri"/>
              </a:rPr>
              <a:t>Otras Estrategias del PTAFI 3.0</a:t>
            </a:r>
          </a:p>
        </p:txBody>
      </p:sp>
      <p:sp>
        <p:nvSpPr>
          <p:cNvPr id="5" name="TextBox 4"/>
          <p:cNvSpPr txBox="1"/>
          <p:nvPr/>
        </p:nvSpPr>
        <p:spPr>
          <a:xfrm>
            <a:off x="183356" y="558801"/>
            <a:ext cx="8526932" cy="307777"/>
          </a:xfrm>
          <a:prstGeom prst="rect">
            <a:avLst/>
          </a:prstGeom>
          <a:noFill/>
        </p:spPr>
        <p:txBody>
          <a:bodyPr wrap="square">
            <a:spAutoFit/>
          </a:bodyPr>
          <a:lstStyle/>
          <a:p>
            <a:pPr algn="l"/>
            <a:r>
              <a:rPr sz="1400">
                <a:solidFill>
                  <a:srgbClr val="C8D2DC"/>
                </a:solidFill>
                <a:latin typeface="Calibri"/>
              </a:rPr>
              <a:t>I.E. Integrado de Cómbita  •  Formación Integral  •  2026</a:t>
            </a:r>
          </a:p>
        </p:txBody>
      </p:sp>
      <p:sp>
        <p:nvSpPr>
          <p:cNvPr id="6" name="Rectangle 5"/>
          <p:cNvSpPr/>
          <p:nvPr/>
        </p:nvSpPr>
        <p:spPr>
          <a:xfrm>
            <a:off x="10510488" y="152400"/>
            <a:ext cx="1574800" cy="381000"/>
          </a:xfrm>
          <a:prstGeom prst="rect">
            <a:avLst/>
          </a:prstGeom>
          <a:noFill/>
          <a:ln w="12700">
            <a:solidFill>
              <a:srgbClr val="8296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35888" y="203200"/>
            <a:ext cx="1524000" cy="292388"/>
          </a:xfrm>
          <a:prstGeom prst="rect">
            <a:avLst/>
          </a:prstGeom>
          <a:noFill/>
        </p:spPr>
        <p:txBody>
          <a:bodyPr wrap="square">
            <a:spAutoFit/>
          </a:bodyPr>
          <a:lstStyle/>
          <a:p>
            <a:pPr algn="ctr"/>
            <a:r>
              <a:rPr sz="1300" b="1">
                <a:solidFill>
                  <a:srgbClr val="C8D7E6"/>
                </a:solidFill>
                <a:latin typeface="Calibri"/>
              </a:rPr>
              <a:t>MEN • PTAFI 3.0</a:t>
            </a:r>
          </a:p>
        </p:txBody>
      </p:sp>
      <p:sp>
        <p:nvSpPr>
          <p:cNvPr id="8" name="Rectangle 7"/>
          <p:cNvSpPr/>
          <p:nvPr/>
        </p:nvSpPr>
        <p:spPr>
          <a:xfrm>
            <a:off x="107156" y="863600"/>
            <a:ext cx="45466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s4_foto1.jpg"/>
          <p:cNvPicPr>
            <a:picLocks noChangeAspect="1"/>
          </p:cNvPicPr>
          <p:nvPr/>
        </p:nvPicPr>
        <p:blipFill>
          <a:blip r:embed="rId2"/>
          <a:stretch>
            <a:fillRect/>
          </a:stretch>
        </p:blipFill>
        <p:spPr>
          <a:xfrm>
            <a:off x="157956" y="927100"/>
            <a:ext cx="1041400" cy="1295400"/>
          </a:xfrm>
          <a:prstGeom prst="rect">
            <a:avLst/>
          </a:prstGeom>
        </p:spPr>
      </p:pic>
      <p:sp>
        <p:nvSpPr>
          <p:cNvPr id="10" name="TextBox 9"/>
          <p:cNvSpPr txBox="1"/>
          <p:nvPr/>
        </p:nvSpPr>
        <p:spPr>
          <a:xfrm>
            <a:off x="1300956" y="927100"/>
            <a:ext cx="3175000" cy="338554"/>
          </a:xfrm>
          <a:prstGeom prst="rect">
            <a:avLst/>
          </a:prstGeom>
          <a:noFill/>
        </p:spPr>
        <p:txBody>
          <a:bodyPr wrap="square">
            <a:spAutoFit/>
          </a:bodyPr>
          <a:lstStyle/>
          <a:p>
            <a:pPr algn="l"/>
            <a:r>
              <a:rPr sz="1600" b="1">
                <a:solidFill>
                  <a:srgbClr val="D68A59"/>
                </a:solidFill>
                <a:latin typeface="Calibri"/>
              </a:rPr>
              <a:t>Quiero Ser, Quiero Saber</a:t>
            </a:r>
          </a:p>
        </p:txBody>
      </p:sp>
      <p:sp>
        <p:nvSpPr>
          <p:cNvPr id="11" name="TextBox 10"/>
          <p:cNvSpPr txBox="1"/>
          <p:nvPr/>
        </p:nvSpPr>
        <p:spPr>
          <a:xfrm>
            <a:off x="1300956" y="1244600"/>
            <a:ext cx="3175000" cy="892552"/>
          </a:xfrm>
          <a:prstGeom prst="rect">
            <a:avLst/>
          </a:prstGeom>
          <a:noFill/>
        </p:spPr>
        <p:txBody>
          <a:bodyPr wrap="square">
            <a:spAutoFit/>
          </a:bodyPr>
          <a:lstStyle/>
          <a:p>
            <a:pPr algn="l"/>
            <a:r>
              <a:rPr sz="1300" dirty="0" err="1">
                <a:solidFill>
                  <a:srgbClr val="D7E1EB"/>
                </a:solidFill>
                <a:latin typeface="Calibri"/>
              </a:rPr>
              <a:t>Evaluación</a:t>
            </a:r>
            <a:r>
              <a:rPr sz="1300" dirty="0">
                <a:solidFill>
                  <a:srgbClr val="D7E1EB"/>
                </a:solidFill>
                <a:latin typeface="Calibri"/>
              </a:rPr>
              <a:t> </a:t>
            </a:r>
            <a:r>
              <a:rPr sz="1300" dirty="0" err="1">
                <a:solidFill>
                  <a:srgbClr val="D7E1EB"/>
                </a:solidFill>
                <a:latin typeface="Calibri"/>
              </a:rPr>
              <a:t>formativa</a:t>
            </a:r>
            <a:r>
              <a:rPr sz="1300" dirty="0">
                <a:solidFill>
                  <a:srgbClr val="D7E1EB"/>
                </a:solidFill>
                <a:latin typeface="Calibri"/>
              </a:rPr>
              <a:t> </a:t>
            </a:r>
            <a:r>
              <a:rPr sz="1300" dirty="0" err="1">
                <a:solidFill>
                  <a:srgbClr val="D7E1EB"/>
                </a:solidFill>
                <a:latin typeface="Calibri"/>
              </a:rPr>
              <a:t>en</a:t>
            </a:r>
            <a:r>
              <a:rPr sz="1300" dirty="0">
                <a:solidFill>
                  <a:srgbClr val="D7E1EB"/>
                </a:solidFill>
                <a:latin typeface="Calibri"/>
              </a:rPr>
              <a:t> </a:t>
            </a:r>
            <a:r>
              <a:rPr sz="1300" dirty="0" err="1">
                <a:solidFill>
                  <a:srgbClr val="D7E1EB"/>
                </a:solidFill>
                <a:latin typeface="Calibri"/>
              </a:rPr>
              <a:t>matemáticas</a:t>
            </a:r>
            <a:r>
              <a:rPr sz="1300" dirty="0">
                <a:solidFill>
                  <a:srgbClr val="D7E1EB"/>
                </a:solidFill>
                <a:latin typeface="Calibri"/>
              </a:rPr>
              <a:t> y </a:t>
            </a:r>
            <a:r>
              <a:rPr sz="1300" dirty="0" err="1">
                <a:solidFill>
                  <a:srgbClr val="D7E1EB"/>
                </a:solidFill>
                <a:latin typeface="Calibri"/>
              </a:rPr>
              <a:t>lenguaje</a:t>
            </a:r>
            <a:r>
              <a:rPr sz="1300" dirty="0">
                <a:solidFill>
                  <a:srgbClr val="D7E1EB"/>
                </a:solidFill>
                <a:latin typeface="Calibri"/>
              </a:rPr>
              <a:t>. </a:t>
            </a:r>
            <a:r>
              <a:rPr sz="1300" dirty="0" err="1">
                <a:solidFill>
                  <a:srgbClr val="D7E1EB"/>
                </a:solidFill>
                <a:latin typeface="Calibri"/>
              </a:rPr>
              <a:t>Acompaña</a:t>
            </a:r>
            <a:r>
              <a:rPr sz="1300" dirty="0">
                <a:solidFill>
                  <a:srgbClr val="D7E1EB"/>
                </a:solidFill>
                <a:latin typeface="Calibri"/>
              </a:rPr>
              <a:t> sin </a:t>
            </a:r>
            <a:r>
              <a:rPr sz="1300" dirty="0" err="1">
                <a:solidFill>
                  <a:srgbClr val="D7E1EB"/>
                </a:solidFill>
                <a:latin typeface="Calibri"/>
              </a:rPr>
              <a:t>calificar</a:t>
            </a:r>
            <a:r>
              <a:rPr sz="1300" dirty="0">
                <a:solidFill>
                  <a:srgbClr val="D7E1EB"/>
                </a:solidFill>
                <a:latin typeface="Calibri"/>
              </a:rPr>
              <a:t>, </a:t>
            </a:r>
            <a:r>
              <a:rPr sz="1300" dirty="0" err="1">
                <a:solidFill>
                  <a:srgbClr val="D7E1EB"/>
                </a:solidFill>
                <a:latin typeface="Calibri"/>
              </a:rPr>
              <a:t>potenciando</a:t>
            </a:r>
            <a:r>
              <a:rPr sz="1300">
                <a:solidFill>
                  <a:srgbClr val="D7E1EB"/>
                </a:solidFill>
                <a:latin typeface="Calibri"/>
              </a:rPr>
              <a:t> lo que </a:t>
            </a:r>
            <a:r>
              <a:rPr sz="1300" dirty="0" err="1">
                <a:solidFill>
                  <a:srgbClr val="D7E1EB"/>
                </a:solidFill>
                <a:latin typeface="Calibri"/>
              </a:rPr>
              <a:t>cada</a:t>
            </a:r>
            <a:r>
              <a:rPr sz="1300" dirty="0">
                <a:solidFill>
                  <a:srgbClr val="D7E1EB"/>
                </a:solidFill>
                <a:latin typeface="Calibri"/>
              </a:rPr>
              <a:t> </a:t>
            </a:r>
            <a:r>
              <a:rPr sz="1300" dirty="0" err="1">
                <a:solidFill>
                  <a:srgbClr val="D7E1EB"/>
                </a:solidFill>
                <a:latin typeface="Calibri"/>
              </a:rPr>
              <a:t>estudiante</a:t>
            </a:r>
            <a:r>
              <a:rPr sz="1300" dirty="0">
                <a:solidFill>
                  <a:srgbClr val="D7E1EB"/>
                </a:solidFill>
                <a:latin typeface="Calibri"/>
              </a:rPr>
              <a:t> es y sabe.</a:t>
            </a:r>
          </a:p>
        </p:txBody>
      </p:sp>
      <p:sp>
        <p:nvSpPr>
          <p:cNvPr id="12" name="TextBox 11"/>
          <p:cNvSpPr txBox="1"/>
          <p:nvPr/>
        </p:nvSpPr>
        <p:spPr>
          <a:xfrm>
            <a:off x="1300956" y="1981200"/>
            <a:ext cx="3175000" cy="279400"/>
          </a:xfrm>
          <a:prstGeom prst="rect">
            <a:avLst/>
          </a:prstGeom>
          <a:noFill/>
        </p:spPr>
        <p:txBody>
          <a:bodyPr wrap="square">
            <a:spAutoFit/>
          </a:bodyPr>
          <a:lstStyle/>
          <a:p>
            <a:pPr algn="l"/>
            <a:r>
              <a:rPr sz="1200" b="1">
                <a:solidFill>
                  <a:srgbClr val="C8D2E1"/>
                </a:solidFill>
                <a:latin typeface="Calibri"/>
              </a:rPr>
              <a:t>Grados 3° • 5° • 7° • 9°</a:t>
            </a:r>
          </a:p>
        </p:txBody>
      </p:sp>
      <p:sp>
        <p:nvSpPr>
          <p:cNvPr id="13" name="Rectangle 12"/>
          <p:cNvSpPr/>
          <p:nvPr/>
        </p:nvSpPr>
        <p:spPr>
          <a:xfrm>
            <a:off x="107156" y="2413000"/>
            <a:ext cx="45466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s4_foto2.jpg"/>
          <p:cNvPicPr>
            <a:picLocks noChangeAspect="1"/>
          </p:cNvPicPr>
          <p:nvPr/>
        </p:nvPicPr>
        <p:blipFill>
          <a:blip r:embed="rId3"/>
          <a:stretch>
            <a:fillRect/>
          </a:stretch>
        </p:blipFill>
        <p:spPr>
          <a:xfrm>
            <a:off x="157956" y="2476500"/>
            <a:ext cx="1041400" cy="1295400"/>
          </a:xfrm>
          <a:prstGeom prst="rect">
            <a:avLst/>
          </a:prstGeom>
        </p:spPr>
      </p:pic>
      <p:sp>
        <p:nvSpPr>
          <p:cNvPr id="15" name="TextBox 14"/>
          <p:cNvSpPr txBox="1"/>
          <p:nvPr/>
        </p:nvSpPr>
        <p:spPr>
          <a:xfrm>
            <a:off x="1300956" y="2476500"/>
            <a:ext cx="3175000" cy="338554"/>
          </a:xfrm>
          <a:prstGeom prst="rect">
            <a:avLst/>
          </a:prstGeom>
          <a:noFill/>
        </p:spPr>
        <p:txBody>
          <a:bodyPr wrap="square">
            <a:spAutoFit/>
          </a:bodyPr>
          <a:lstStyle/>
          <a:p>
            <a:pPr algn="l"/>
            <a:r>
              <a:rPr sz="1600" b="1">
                <a:solidFill>
                  <a:srgbClr val="D68A59"/>
                </a:solidFill>
                <a:latin typeface="Calibri"/>
              </a:rPr>
              <a:t>Manejo de Emociones</a:t>
            </a:r>
          </a:p>
        </p:txBody>
      </p:sp>
      <p:sp>
        <p:nvSpPr>
          <p:cNvPr id="16" name="TextBox 15"/>
          <p:cNvSpPr txBox="1"/>
          <p:nvPr/>
        </p:nvSpPr>
        <p:spPr>
          <a:xfrm>
            <a:off x="1300956" y="2794001"/>
            <a:ext cx="3175000" cy="692497"/>
          </a:xfrm>
          <a:prstGeom prst="rect">
            <a:avLst/>
          </a:prstGeom>
          <a:noFill/>
        </p:spPr>
        <p:txBody>
          <a:bodyPr wrap="square">
            <a:spAutoFit/>
          </a:bodyPr>
          <a:lstStyle/>
          <a:p>
            <a:pPr algn="l"/>
            <a:r>
              <a:rPr sz="1300">
                <a:solidFill>
                  <a:srgbClr val="D7E1EB"/>
                </a:solidFill>
                <a:latin typeface="Calibri"/>
              </a:rPr>
              <a:t>"Escenas para Sentir": teatro para desarrollar inteligencia emocional, empatía y cultura de paz desde el arte dramático.</a:t>
            </a:r>
          </a:p>
        </p:txBody>
      </p:sp>
      <p:sp>
        <p:nvSpPr>
          <p:cNvPr id="17" name="Rectangle 16"/>
          <p:cNvSpPr/>
          <p:nvPr/>
        </p:nvSpPr>
        <p:spPr>
          <a:xfrm>
            <a:off x="107156" y="3962400"/>
            <a:ext cx="45466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s4_foto3.jpg"/>
          <p:cNvPicPr>
            <a:picLocks noChangeAspect="1"/>
          </p:cNvPicPr>
          <p:nvPr/>
        </p:nvPicPr>
        <p:blipFill>
          <a:blip r:embed="rId4"/>
          <a:stretch>
            <a:fillRect/>
          </a:stretch>
        </p:blipFill>
        <p:spPr>
          <a:xfrm>
            <a:off x="157956" y="4025900"/>
            <a:ext cx="1041400" cy="1295400"/>
          </a:xfrm>
          <a:prstGeom prst="rect">
            <a:avLst/>
          </a:prstGeom>
        </p:spPr>
      </p:pic>
      <p:sp>
        <p:nvSpPr>
          <p:cNvPr id="19" name="TextBox 18"/>
          <p:cNvSpPr txBox="1"/>
          <p:nvPr/>
        </p:nvSpPr>
        <p:spPr>
          <a:xfrm>
            <a:off x="1300956" y="4025900"/>
            <a:ext cx="3175000" cy="338554"/>
          </a:xfrm>
          <a:prstGeom prst="rect">
            <a:avLst/>
          </a:prstGeom>
          <a:noFill/>
        </p:spPr>
        <p:txBody>
          <a:bodyPr wrap="square">
            <a:spAutoFit/>
          </a:bodyPr>
          <a:lstStyle/>
          <a:p>
            <a:pPr algn="l"/>
            <a:r>
              <a:rPr sz="1600" b="1">
                <a:solidFill>
                  <a:srgbClr val="D68A59"/>
                </a:solidFill>
                <a:latin typeface="Calibri"/>
              </a:rPr>
              <a:t>Familia con Amor</a:t>
            </a:r>
          </a:p>
        </p:txBody>
      </p:sp>
      <p:sp>
        <p:nvSpPr>
          <p:cNvPr id="20" name="TextBox 19"/>
          <p:cNvSpPr txBox="1"/>
          <p:nvPr/>
        </p:nvSpPr>
        <p:spPr>
          <a:xfrm>
            <a:off x="1300956" y="4343401"/>
            <a:ext cx="3175000" cy="692497"/>
          </a:xfrm>
          <a:prstGeom prst="rect">
            <a:avLst/>
          </a:prstGeom>
          <a:noFill/>
        </p:spPr>
        <p:txBody>
          <a:bodyPr wrap="square">
            <a:spAutoFit/>
          </a:bodyPr>
          <a:lstStyle/>
          <a:p>
            <a:pPr algn="l"/>
            <a:r>
              <a:rPr sz="1300">
                <a:solidFill>
                  <a:srgbClr val="D7E1EB"/>
                </a:solidFill>
                <a:latin typeface="Calibri"/>
              </a:rPr>
              <a:t>Atención y orientación a padres para fortalecer los vínculos afectivos y el rol educativo del hogar.</a:t>
            </a:r>
          </a:p>
        </p:txBody>
      </p:sp>
      <p:sp>
        <p:nvSpPr>
          <p:cNvPr id="21" name="TextBox 20"/>
          <p:cNvSpPr txBox="1"/>
          <p:nvPr/>
        </p:nvSpPr>
        <p:spPr>
          <a:xfrm>
            <a:off x="1300956" y="5080000"/>
            <a:ext cx="3175000" cy="279400"/>
          </a:xfrm>
          <a:prstGeom prst="rect">
            <a:avLst/>
          </a:prstGeom>
          <a:noFill/>
        </p:spPr>
        <p:txBody>
          <a:bodyPr wrap="square">
            <a:spAutoFit/>
          </a:bodyPr>
          <a:lstStyle/>
          <a:p>
            <a:pPr algn="l"/>
            <a:r>
              <a:rPr sz="1200" b="1">
                <a:solidFill>
                  <a:srgbClr val="C8D2E1"/>
                </a:solidFill>
                <a:latin typeface="Calibri"/>
              </a:rPr>
              <a:t>+ Formación a Docentes PTAFI</a:t>
            </a:r>
          </a:p>
        </p:txBody>
      </p:sp>
      <p:sp>
        <p:nvSpPr>
          <p:cNvPr id="22" name="Oval 21"/>
          <p:cNvSpPr/>
          <p:nvPr/>
        </p:nvSpPr>
        <p:spPr>
          <a:xfrm>
            <a:off x="4729956" y="1168400"/>
            <a:ext cx="1981200" cy="1981200"/>
          </a:xfrm>
          <a:prstGeom prst="ellipse">
            <a:avLst/>
          </a:prstGeom>
          <a:solidFill>
            <a:srgbClr val="5F6E82"/>
          </a:solidFill>
          <a:ln w="25400">
            <a:solidFill>
              <a:srgbClr val="96AA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755356" y="1524000"/>
            <a:ext cx="1930400" cy="861774"/>
          </a:xfrm>
          <a:prstGeom prst="rect">
            <a:avLst/>
          </a:prstGeom>
          <a:noFill/>
        </p:spPr>
        <p:txBody>
          <a:bodyPr wrap="square">
            <a:spAutoFit/>
          </a:bodyPr>
          <a:lstStyle/>
          <a:p>
            <a:pPr algn="ctr"/>
            <a:r>
              <a:rPr sz="5000" b="1">
                <a:solidFill>
                  <a:srgbClr val="A5BED2"/>
                </a:solidFill>
                <a:latin typeface="Calibri"/>
              </a:rPr>
              <a:t>370</a:t>
            </a:r>
          </a:p>
        </p:txBody>
      </p:sp>
      <p:sp>
        <p:nvSpPr>
          <p:cNvPr id="24" name="TextBox 23"/>
          <p:cNvSpPr txBox="1"/>
          <p:nvPr/>
        </p:nvSpPr>
        <p:spPr>
          <a:xfrm>
            <a:off x="4755356" y="2311400"/>
            <a:ext cx="1930400" cy="330200"/>
          </a:xfrm>
          <a:prstGeom prst="rect">
            <a:avLst/>
          </a:prstGeom>
          <a:noFill/>
        </p:spPr>
        <p:txBody>
          <a:bodyPr wrap="square">
            <a:spAutoFit/>
          </a:bodyPr>
          <a:lstStyle/>
          <a:p>
            <a:pPr algn="ctr"/>
            <a:r>
              <a:rPr sz="1500">
                <a:solidFill>
                  <a:srgbClr val="C8D7E6"/>
                </a:solidFill>
                <a:latin typeface="Calibri"/>
              </a:rPr>
              <a:t>estudiantes</a:t>
            </a:r>
          </a:p>
        </p:txBody>
      </p:sp>
      <p:sp>
        <p:nvSpPr>
          <p:cNvPr id="25" name="TextBox 24"/>
          <p:cNvSpPr txBox="1"/>
          <p:nvPr/>
        </p:nvSpPr>
        <p:spPr>
          <a:xfrm>
            <a:off x="4755356" y="2590800"/>
            <a:ext cx="1930400" cy="304800"/>
          </a:xfrm>
          <a:prstGeom prst="rect">
            <a:avLst/>
          </a:prstGeom>
          <a:noFill/>
        </p:spPr>
        <p:txBody>
          <a:bodyPr wrap="square">
            <a:spAutoFit/>
          </a:bodyPr>
          <a:lstStyle/>
          <a:p>
            <a:pPr algn="ctr"/>
            <a:r>
              <a:rPr sz="1400">
                <a:solidFill>
                  <a:srgbClr val="B4C8DC"/>
                </a:solidFill>
                <a:latin typeface="Calibri"/>
              </a:rPr>
              <a:t>atendidos</a:t>
            </a:r>
          </a:p>
        </p:txBody>
      </p:sp>
      <p:sp>
        <p:nvSpPr>
          <p:cNvPr id="26" name="Rectangle 25"/>
          <p:cNvSpPr/>
          <p:nvPr/>
        </p:nvSpPr>
        <p:spPr>
          <a:xfrm>
            <a:off x="4602956" y="16764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838156" y="16764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4602956" y="32258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838156" y="32258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4602956" y="47752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838156" y="4775200"/>
            <a:ext cx="279400" cy="25400"/>
          </a:xfrm>
          <a:prstGeom prst="rect">
            <a:avLst/>
          </a:prstGeom>
          <a:solidFill>
            <a:srgbClr val="96AA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7193756" y="863600"/>
            <a:ext cx="48768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7244556" y="927100"/>
            <a:ext cx="4775200" cy="338554"/>
          </a:xfrm>
          <a:prstGeom prst="rect">
            <a:avLst/>
          </a:prstGeom>
          <a:noFill/>
        </p:spPr>
        <p:txBody>
          <a:bodyPr wrap="square">
            <a:spAutoFit/>
          </a:bodyPr>
          <a:lstStyle/>
          <a:p>
            <a:pPr algn="l"/>
            <a:r>
              <a:rPr sz="1600" b="1">
                <a:solidFill>
                  <a:srgbClr val="D68A59"/>
                </a:solidFill>
                <a:latin typeface="Calibri"/>
              </a:rPr>
              <a:t>Formación a Docentes</a:t>
            </a:r>
          </a:p>
        </p:txBody>
      </p:sp>
      <p:sp>
        <p:nvSpPr>
          <p:cNvPr id="34" name="TextBox 33"/>
          <p:cNvSpPr txBox="1"/>
          <p:nvPr/>
        </p:nvSpPr>
        <p:spPr>
          <a:xfrm>
            <a:off x="7244556" y="1244601"/>
            <a:ext cx="4775200" cy="492443"/>
          </a:xfrm>
          <a:prstGeom prst="rect">
            <a:avLst/>
          </a:prstGeom>
          <a:noFill/>
        </p:spPr>
        <p:txBody>
          <a:bodyPr wrap="square">
            <a:spAutoFit/>
          </a:bodyPr>
          <a:lstStyle/>
          <a:p>
            <a:pPr algn="l"/>
            <a:r>
              <a:rPr sz="1300">
                <a:solidFill>
                  <a:srgbClr val="D7E1EB"/>
                </a:solidFill>
                <a:latin typeface="Calibri"/>
              </a:rPr>
              <a:t>Acompañamiento pedagógico y actualización docente para fortalecer prácticas de aula e implementación del PTAFI.</a:t>
            </a:r>
          </a:p>
        </p:txBody>
      </p:sp>
      <p:sp>
        <p:nvSpPr>
          <p:cNvPr id="35" name="Rectangle 34"/>
          <p:cNvSpPr/>
          <p:nvPr/>
        </p:nvSpPr>
        <p:spPr>
          <a:xfrm>
            <a:off x="7193756" y="2413000"/>
            <a:ext cx="48768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s4_foto4.jpg"/>
          <p:cNvPicPr>
            <a:picLocks noChangeAspect="1"/>
          </p:cNvPicPr>
          <p:nvPr/>
        </p:nvPicPr>
        <p:blipFill>
          <a:blip r:embed="rId5"/>
          <a:stretch>
            <a:fillRect/>
          </a:stretch>
        </p:blipFill>
        <p:spPr>
          <a:xfrm>
            <a:off x="7244556" y="2476500"/>
            <a:ext cx="1041400" cy="1295400"/>
          </a:xfrm>
          <a:prstGeom prst="rect">
            <a:avLst/>
          </a:prstGeom>
        </p:spPr>
      </p:pic>
      <p:sp>
        <p:nvSpPr>
          <p:cNvPr id="37" name="TextBox 36"/>
          <p:cNvSpPr txBox="1"/>
          <p:nvPr/>
        </p:nvSpPr>
        <p:spPr>
          <a:xfrm>
            <a:off x="8387556" y="2476500"/>
            <a:ext cx="3619500" cy="338554"/>
          </a:xfrm>
          <a:prstGeom prst="rect">
            <a:avLst/>
          </a:prstGeom>
          <a:noFill/>
        </p:spPr>
        <p:txBody>
          <a:bodyPr wrap="square">
            <a:spAutoFit/>
          </a:bodyPr>
          <a:lstStyle/>
          <a:p>
            <a:pPr algn="l"/>
            <a:r>
              <a:rPr sz="1600" b="1">
                <a:solidFill>
                  <a:srgbClr val="D68A59"/>
                </a:solidFill>
                <a:latin typeface="Calibri"/>
              </a:rPr>
              <a:t>Atención Primera Infancia</a:t>
            </a:r>
          </a:p>
        </p:txBody>
      </p:sp>
      <p:sp>
        <p:nvSpPr>
          <p:cNvPr id="38" name="TextBox 37"/>
          <p:cNvSpPr txBox="1"/>
          <p:nvPr/>
        </p:nvSpPr>
        <p:spPr>
          <a:xfrm>
            <a:off x="8387556" y="2794000"/>
            <a:ext cx="3619500" cy="892552"/>
          </a:xfrm>
          <a:prstGeom prst="rect">
            <a:avLst/>
          </a:prstGeom>
          <a:noFill/>
        </p:spPr>
        <p:txBody>
          <a:bodyPr wrap="square">
            <a:spAutoFit/>
          </a:bodyPr>
          <a:lstStyle/>
          <a:p>
            <a:pPr algn="l"/>
            <a:r>
              <a:rPr sz="1300">
                <a:solidFill>
                  <a:srgbClr val="D7E1EB"/>
                </a:solidFill>
                <a:latin typeface="Calibri"/>
              </a:rPr>
              <a:t>Acompañamiento diferenciado: cuidado, juego, lenguaje y vínculo con formación a cuidadores.
Cuidado • Juego • Lenguaje • Vínculo</a:t>
            </a:r>
          </a:p>
        </p:txBody>
      </p:sp>
      <p:sp>
        <p:nvSpPr>
          <p:cNvPr id="39" name="Rectangle 38"/>
          <p:cNvSpPr/>
          <p:nvPr/>
        </p:nvSpPr>
        <p:spPr>
          <a:xfrm>
            <a:off x="7193756" y="3962400"/>
            <a:ext cx="4876800" cy="1422400"/>
          </a:xfrm>
          <a:prstGeom prst="rect">
            <a:avLst/>
          </a:prstGeom>
          <a:solidFill>
            <a:srgbClr val="5564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7244556" y="4025900"/>
            <a:ext cx="4775200" cy="338554"/>
          </a:xfrm>
          <a:prstGeom prst="rect">
            <a:avLst/>
          </a:prstGeom>
          <a:noFill/>
        </p:spPr>
        <p:txBody>
          <a:bodyPr wrap="square">
            <a:spAutoFit/>
          </a:bodyPr>
          <a:lstStyle/>
          <a:p>
            <a:pPr algn="l"/>
            <a:r>
              <a:rPr sz="1600" b="1">
                <a:solidFill>
                  <a:srgbClr val="D68A59"/>
                </a:solidFill>
                <a:latin typeface="Calibri"/>
              </a:rPr>
              <a:t>Objetivo PTAFI 3.0</a:t>
            </a:r>
          </a:p>
        </p:txBody>
      </p:sp>
      <p:sp>
        <p:nvSpPr>
          <p:cNvPr id="41" name="TextBox 40"/>
          <p:cNvSpPr txBox="1"/>
          <p:nvPr/>
        </p:nvSpPr>
        <p:spPr>
          <a:xfrm>
            <a:off x="7244556" y="4343401"/>
            <a:ext cx="4775200" cy="692497"/>
          </a:xfrm>
          <a:prstGeom prst="rect">
            <a:avLst/>
          </a:prstGeom>
          <a:noFill/>
        </p:spPr>
        <p:txBody>
          <a:bodyPr wrap="square">
            <a:spAutoFit/>
          </a:bodyPr>
          <a:lstStyle/>
          <a:p>
            <a:pPr algn="l"/>
            <a:r>
              <a:rPr sz="1300">
                <a:solidFill>
                  <a:srgbClr val="D7E1EB"/>
                </a:solidFill>
                <a:latin typeface="Calibri"/>
              </a:rPr>
              <a:t>Acompañar a estudiantes potenciando lo que son y lo que saben, mediante estrategias artísticas, familiares y evaluativas para la formación integral.</a:t>
            </a:r>
          </a:p>
        </p:txBody>
      </p:sp>
      <p:sp>
        <p:nvSpPr>
          <p:cNvPr id="42" name="TextBox 41"/>
          <p:cNvSpPr txBox="1"/>
          <p:nvPr/>
        </p:nvSpPr>
        <p:spPr>
          <a:xfrm>
            <a:off x="5556" y="5842001"/>
            <a:ext cx="12181332" cy="246221"/>
          </a:xfrm>
          <a:prstGeom prst="rect">
            <a:avLst/>
          </a:prstGeom>
          <a:noFill/>
        </p:spPr>
        <p:txBody>
          <a:bodyPr wrap="square">
            <a:spAutoFit/>
          </a:bodyPr>
          <a:lstStyle/>
          <a:p>
            <a:pPr algn="ctr"/>
            <a:r>
              <a:rPr sz="1000">
                <a:solidFill>
                  <a:srgbClr val="AAB9C8"/>
                </a:solidFill>
                <a:latin typeface="Calibri"/>
              </a:rPr>
              <a:t>I.E. Integrado del Municipio de Cómbita • PTAFI 3.0 • Ministerio de Educación Nacional • 2026</a:t>
            </a:r>
          </a:p>
        </p:txBody>
      </p:sp>
      <p:sp>
        <p:nvSpPr>
          <p:cNvPr id="43" name="Rectangle 42"/>
          <p:cNvSpPr/>
          <p:nvPr/>
        </p:nvSpPr>
        <p:spPr>
          <a:xfrm>
            <a:off x="5556" y="6070600"/>
            <a:ext cx="8161492" cy="787400"/>
          </a:xfrm>
          <a:prstGeom prst="rect">
            <a:avLst/>
          </a:prstGeom>
          <a:solidFill>
            <a:srgbClr val="D65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8167049" y="6070600"/>
            <a:ext cx="4019839" cy="787400"/>
          </a:xfrm>
          <a:prstGeom prst="rect">
            <a:avLst/>
          </a:prstGeom>
          <a:solidFill>
            <a:srgbClr val="4682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132557" y="6096000"/>
            <a:ext cx="7917865" cy="553998"/>
          </a:xfrm>
          <a:prstGeom prst="rect">
            <a:avLst/>
          </a:prstGeom>
          <a:noFill/>
        </p:spPr>
        <p:txBody>
          <a:bodyPr wrap="square">
            <a:spAutoFit/>
          </a:bodyPr>
          <a:lstStyle/>
          <a:p>
            <a:pPr algn="ctr"/>
            <a:r>
              <a:rPr sz="1500" b="1">
                <a:solidFill>
                  <a:srgbClr val="FFFFFF"/>
                </a:solidFill>
                <a:latin typeface="Calibri"/>
              </a:rPr>
              <a:t>combitacintegrado@sedboyaca.gov.co        conaicombitaboy@yahoo.es</a:t>
            </a:r>
          </a:p>
          <a:p>
            <a:pPr algn="ctr"/>
            <a:r>
              <a:rPr sz="1500" b="1">
                <a:solidFill>
                  <a:srgbClr val="FFFFFF"/>
                </a:solidFill>
                <a:latin typeface="Calibri"/>
              </a:rPr>
              <a:t>Calle 4 N° 1-44 - Cómbita - Centro</a:t>
            </a:r>
          </a:p>
        </p:txBody>
      </p:sp>
      <p:sp>
        <p:nvSpPr>
          <p:cNvPr id="46" name="TextBox 45"/>
          <p:cNvSpPr txBox="1"/>
          <p:nvPr/>
        </p:nvSpPr>
        <p:spPr>
          <a:xfrm>
            <a:off x="8268648" y="6223000"/>
            <a:ext cx="3898026" cy="292388"/>
          </a:xfrm>
          <a:prstGeom prst="rect">
            <a:avLst/>
          </a:prstGeom>
          <a:noFill/>
        </p:spPr>
        <p:txBody>
          <a:bodyPr wrap="square">
            <a:spAutoFit/>
          </a:bodyPr>
          <a:lstStyle/>
          <a:p>
            <a:pPr algn="ctr"/>
            <a:r>
              <a:rPr sz="1300" b="1">
                <a:solidFill>
                  <a:srgbClr val="FFFFFF"/>
                </a:solidFill>
                <a:latin typeface="Calibri"/>
              </a:rPr>
              <a:t>INSTITUCIÓN EDUCATIVA INTEGRADO CÓMBITA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A7780-C198-1003-D3EF-FBD3C4DEDECD}"/>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CB49DA27-444E-C35C-A95C-CDE35B8DE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FD0B9DF3-13E4-4621-CDFC-F696F304CF96}"/>
              </a:ext>
            </a:extLst>
          </p:cNvPr>
          <p:cNvSpPr>
            <a:spLocks noGrp="1"/>
          </p:cNvSpPr>
          <p:nvPr>
            <p:ph type="body" idx="1"/>
          </p:nvPr>
        </p:nvSpPr>
        <p:spPr>
          <a:xfrm>
            <a:off x="908135" y="2287236"/>
            <a:ext cx="10515600" cy="2837214"/>
          </a:xfrm>
        </p:spPr>
        <p:txBody>
          <a:bodyPr>
            <a:noAutofit/>
          </a:bodyPr>
          <a:lstStyle/>
          <a:p>
            <a:pPr algn="ctr"/>
            <a:r>
              <a:rPr lang="es-ES" sz="8000" b="1" dirty="0">
                <a:solidFill>
                  <a:srgbClr val="FF6600"/>
                </a:solidFill>
              </a:rPr>
              <a:t>Gestión Administrativa y Financiera</a:t>
            </a:r>
            <a:endParaRPr lang="es-ES" sz="8000" b="1" dirty="0">
              <a:solidFill>
                <a:schemeClr val="tx1"/>
              </a:solidFill>
            </a:endParaRPr>
          </a:p>
        </p:txBody>
      </p:sp>
    </p:spTree>
    <p:extLst>
      <p:ext uri="{BB962C8B-B14F-4D97-AF65-F5344CB8AC3E}">
        <p14:creationId xmlns:p14="http://schemas.microsoft.com/office/powerpoint/2010/main" val="1666795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pic>
        <p:nvPicPr>
          <p:cNvPr id="5" name="Imagen 4">
            <a:extLst>
              <a:ext uri="{FF2B5EF4-FFF2-40B4-BE49-F238E27FC236}">
                <a16:creationId xmlns:a16="http://schemas.microsoft.com/office/drawing/2014/main" id="{599990A6-996E-4C36-6DAF-BDB5F72B101B}"/>
              </a:ext>
            </a:extLst>
          </p:cNvPr>
          <p:cNvPicPr>
            <a:picLocks noChangeAspect="1"/>
          </p:cNvPicPr>
          <p:nvPr/>
        </p:nvPicPr>
        <p:blipFill>
          <a:blip r:embed="rId3"/>
          <a:stretch>
            <a:fillRect/>
          </a:stretch>
        </p:blipFill>
        <p:spPr>
          <a:xfrm>
            <a:off x="1299634" y="959889"/>
            <a:ext cx="9884834" cy="5191144"/>
          </a:xfrm>
          <a:prstGeom prst="rect">
            <a:avLst/>
          </a:prstGeom>
        </p:spPr>
      </p:pic>
    </p:spTree>
    <p:extLst>
      <p:ext uri="{BB962C8B-B14F-4D97-AF65-F5344CB8AC3E}">
        <p14:creationId xmlns:p14="http://schemas.microsoft.com/office/powerpoint/2010/main" val="408948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pic>
        <p:nvPicPr>
          <p:cNvPr id="8" name="Imagen 7">
            <a:extLst>
              <a:ext uri="{FF2B5EF4-FFF2-40B4-BE49-F238E27FC236}">
                <a16:creationId xmlns:a16="http://schemas.microsoft.com/office/drawing/2014/main" id="{299AD96C-5D5B-CE17-7B7A-406A1F498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633" y="904521"/>
            <a:ext cx="9806187" cy="5284611"/>
          </a:xfrm>
          <a:prstGeom prst="rect">
            <a:avLst/>
          </a:prstGeom>
        </p:spPr>
      </p:pic>
    </p:spTree>
    <p:extLst>
      <p:ext uri="{BB962C8B-B14F-4D97-AF65-F5344CB8AC3E}">
        <p14:creationId xmlns:p14="http://schemas.microsoft.com/office/powerpoint/2010/main" val="1801269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13943-F8DF-E70F-F54C-C9AD9B58FA12}"/>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4F9ED089-A9C0-244C-33A2-70580A07D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C93F6FBF-16DD-CB24-7BCE-652DE8117855}"/>
              </a:ext>
            </a:extLst>
          </p:cNvPr>
          <p:cNvSpPr>
            <a:spLocks noGrp="1"/>
          </p:cNvSpPr>
          <p:nvPr>
            <p:ph type="body" idx="1"/>
          </p:nvPr>
        </p:nvSpPr>
        <p:spPr>
          <a:xfrm>
            <a:off x="908135" y="2287236"/>
            <a:ext cx="10515600" cy="1500187"/>
          </a:xfrm>
        </p:spPr>
        <p:txBody>
          <a:bodyPr>
            <a:noAutofit/>
          </a:bodyPr>
          <a:lstStyle/>
          <a:p>
            <a:pPr algn="ctr"/>
            <a:r>
              <a:rPr lang="es-ES" sz="8000" b="1" dirty="0">
                <a:solidFill>
                  <a:srgbClr val="FF6600"/>
                </a:solidFill>
              </a:rPr>
              <a:t>Gestión de la Comunidad</a:t>
            </a:r>
            <a:endParaRPr lang="es-ES" sz="8000" b="1" dirty="0">
              <a:solidFill>
                <a:schemeClr val="tx1"/>
              </a:solidFill>
            </a:endParaRPr>
          </a:p>
        </p:txBody>
      </p:sp>
    </p:spTree>
    <p:extLst>
      <p:ext uri="{BB962C8B-B14F-4D97-AF65-F5344CB8AC3E}">
        <p14:creationId xmlns:p14="http://schemas.microsoft.com/office/powerpoint/2010/main" val="162794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7" y="-106878"/>
            <a:ext cx="12170664" cy="6858000"/>
          </a:xfrm>
          <a:prstGeom prst="rect">
            <a:avLst/>
          </a:prstGeom>
        </p:spPr>
      </p:pic>
      <p:sp>
        <p:nvSpPr>
          <p:cNvPr id="3" name="Subtítulo 2">
            <a:extLst>
              <a:ext uri="{FF2B5EF4-FFF2-40B4-BE49-F238E27FC236}">
                <a16:creationId xmlns:a16="http://schemas.microsoft.com/office/drawing/2014/main" id="{56A05CD3-1620-9D00-96A2-AAB7BBD1A684}"/>
              </a:ext>
            </a:extLst>
          </p:cNvPr>
          <p:cNvSpPr>
            <a:spLocks noGrp="1"/>
          </p:cNvSpPr>
          <p:nvPr>
            <p:ph type="subTitle" idx="1"/>
          </p:nvPr>
        </p:nvSpPr>
        <p:spPr>
          <a:xfrm>
            <a:off x="617517" y="927652"/>
            <a:ext cx="10592789" cy="4969565"/>
          </a:xfrm>
        </p:spPr>
        <p:txBody>
          <a:bodyPr>
            <a:noAutofit/>
          </a:bodyPr>
          <a:lstStyle/>
          <a:p>
            <a:pPr lvl="0"/>
            <a:r>
              <a:rPr lang="es-CO" sz="3200" b="1" dirty="0">
                <a:solidFill>
                  <a:srgbClr val="FF6600"/>
                </a:solidFill>
              </a:rPr>
              <a:t>1. Promoción de la convivencia escolar</a:t>
            </a:r>
            <a:r>
              <a:rPr lang="es-CO" sz="3200" dirty="0">
                <a:solidFill>
                  <a:srgbClr val="FF6600"/>
                </a:solidFill>
              </a:rPr>
              <a:t> </a:t>
            </a:r>
          </a:p>
          <a:p>
            <a:pPr algn="just"/>
            <a:endParaRPr lang="es-CO" sz="3200" dirty="0"/>
          </a:p>
          <a:p>
            <a:pPr algn="just"/>
            <a:r>
              <a:rPr lang="es-CO" sz="3200" dirty="0"/>
              <a:t>Pactos de aula, fomentando valores como el respeto, </a:t>
            </a:r>
          </a:p>
          <a:p>
            <a:pPr algn="just"/>
            <a:r>
              <a:rPr lang="es-CO" sz="3200" dirty="0"/>
              <a:t>la tolerancia, la solidaridad y la responsabilidad.            </a:t>
            </a:r>
          </a:p>
          <a:p>
            <a:pPr algn="just"/>
            <a:r>
              <a:rPr lang="es-CO" sz="3200" dirty="0"/>
              <a:t>Recomendaciones en formaciones. </a:t>
            </a:r>
          </a:p>
          <a:p>
            <a:pPr algn="just"/>
            <a:r>
              <a:rPr lang="es-CO" sz="3200" dirty="0"/>
              <a:t>Actividades de integración entre estudiantes, docentes y familias, en la inauguración de los juegos Inter cursos, el día de la equidad de género, la celebración del día del estudiante y el día de la familia.</a:t>
            </a:r>
          </a:p>
          <a:p>
            <a:pPr marL="342900" indent="-342900" algn="l">
              <a:buFontTx/>
              <a:buChar char="-"/>
            </a:pPr>
            <a:endParaRPr lang="es-ES" sz="3000" dirty="0"/>
          </a:p>
        </p:txBody>
      </p:sp>
      <p:pic>
        <p:nvPicPr>
          <p:cNvPr id="5" name="Imagen 4">
            <a:extLst>
              <a:ext uri="{FF2B5EF4-FFF2-40B4-BE49-F238E27FC236}">
                <a16:creationId xmlns:a16="http://schemas.microsoft.com/office/drawing/2014/main" id="{63BF7E2A-36CA-50A8-EE7F-2CD0110507B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59454" y="73746"/>
            <a:ext cx="2416679" cy="1882053"/>
          </a:xfrm>
          <a:prstGeom prst="rect">
            <a:avLst/>
          </a:prstGeom>
        </p:spPr>
      </p:pic>
    </p:spTree>
    <p:extLst>
      <p:ext uri="{BB962C8B-B14F-4D97-AF65-F5344CB8AC3E}">
        <p14:creationId xmlns:p14="http://schemas.microsoft.com/office/powerpoint/2010/main" val="285011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1C9E9-959E-A05F-AA75-219F5FFF38EC}"/>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B8B50C2-EA66-D984-252F-DD7DDDC35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8" y="-106878"/>
            <a:ext cx="12501967" cy="6858000"/>
          </a:xfrm>
          <a:prstGeom prst="rect">
            <a:avLst/>
          </a:prstGeom>
        </p:spPr>
      </p:pic>
      <p:sp>
        <p:nvSpPr>
          <p:cNvPr id="2" name="Título 1">
            <a:extLst>
              <a:ext uri="{FF2B5EF4-FFF2-40B4-BE49-F238E27FC236}">
                <a16:creationId xmlns:a16="http://schemas.microsoft.com/office/drawing/2014/main" id="{19E059FF-7551-B6EC-E49C-231656C4AC49}"/>
              </a:ext>
            </a:extLst>
          </p:cNvPr>
          <p:cNvSpPr>
            <a:spLocks noGrp="1"/>
          </p:cNvSpPr>
          <p:nvPr>
            <p:ph type="ctrTitle"/>
          </p:nvPr>
        </p:nvSpPr>
        <p:spPr>
          <a:xfrm>
            <a:off x="617516" y="724395"/>
            <a:ext cx="10592789" cy="724395"/>
          </a:xfrm>
        </p:spPr>
        <p:txBody>
          <a:bodyPr>
            <a:normAutofit/>
          </a:bodyPr>
          <a:lstStyle/>
          <a:p>
            <a:r>
              <a:rPr lang="es-CO" sz="4000" b="1" dirty="0">
                <a:solidFill>
                  <a:srgbClr val="FF6600"/>
                </a:solidFill>
              </a:rPr>
              <a:t>2. Prevención y atención de conflictos</a:t>
            </a:r>
          </a:p>
        </p:txBody>
      </p:sp>
      <p:sp>
        <p:nvSpPr>
          <p:cNvPr id="3" name="Subtítulo 2">
            <a:extLst>
              <a:ext uri="{FF2B5EF4-FFF2-40B4-BE49-F238E27FC236}">
                <a16:creationId xmlns:a16="http://schemas.microsoft.com/office/drawing/2014/main" id="{FAE5CF7B-DC5B-A121-B33F-A22B247E8347}"/>
              </a:ext>
            </a:extLst>
          </p:cNvPr>
          <p:cNvSpPr>
            <a:spLocks noGrp="1"/>
          </p:cNvSpPr>
          <p:nvPr>
            <p:ph type="subTitle" idx="1"/>
          </p:nvPr>
        </p:nvSpPr>
        <p:spPr>
          <a:xfrm>
            <a:off x="617517" y="1448790"/>
            <a:ext cx="10592789" cy="4524498"/>
          </a:xfrm>
        </p:spPr>
        <p:txBody>
          <a:bodyPr>
            <a:noAutofit/>
          </a:bodyPr>
          <a:lstStyle/>
          <a:p>
            <a:pPr algn="just"/>
            <a:r>
              <a:rPr lang="es-CO" sz="2800" dirty="0"/>
              <a:t>Atención a situaciones de conflicto entre miembros de la comunidad educativa, generados por las agresiones físicas de </a:t>
            </a:r>
            <a:r>
              <a:rPr lang="es-CO" sz="2800" dirty="0" err="1"/>
              <a:t>algun@s</a:t>
            </a:r>
            <a:r>
              <a:rPr lang="es-CO" sz="2800" dirty="0"/>
              <a:t> estudiantes dentro y fuera de la institución.</a:t>
            </a:r>
          </a:p>
          <a:p>
            <a:pPr algn="just"/>
            <a:r>
              <a:rPr lang="es-CO" sz="2800" dirty="0"/>
              <a:t>Seguimiento a los acuerdos y compromisos establecidos con los estudiantes y padres a través de conversaciones con docentes y estudiantes.</a:t>
            </a:r>
          </a:p>
          <a:p>
            <a:pPr algn="just"/>
            <a:endParaRPr lang="es-CO" sz="2800" dirty="0"/>
          </a:p>
          <a:p>
            <a:pPr algn="just"/>
            <a:endParaRPr lang="es-CO" sz="2800" dirty="0"/>
          </a:p>
          <a:p>
            <a:pPr algn="l"/>
            <a:endParaRPr lang="es-ES" sz="3000" dirty="0"/>
          </a:p>
        </p:txBody>
      </p:sp>
      <p:pic>
        <p:nvPicPr>
          <p:cNvPr id="15" name="Imagen 14">
            <a:extLst>
              <a:ext uri="{FF2B5EF4-FFF2-40B4-BE49-F238E27FC236}">
                <a16:creationId xmlns:a16="http://schemas.microsoft.com/office/drawing/2014/main" id="{765C8DAE-8E90-F3A3-77D0-0730164B647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80708" y="3855192"/>
            <a:ext cx="3417619" cy="2278413"/>
          </a:xfrm>
          <a:prstGeom prst="rect">
            <a:avLst/>
          </a:prstGeom>
        </p:spPr>
      </p:pic>
    </p:spTree>
    <p:extLst>
      <p:ext uri="{BB962C8B-B14F-4D97-AF65-F5344CB8AC3E}">
        <p14:creationId xmlns:p14="http://schemas.microsoft.com/office/powerpoint/2010/main" val="1162919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6A496-8BA1-56EE-38E9-42022F8B4132}"/>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4051AEF-E5BA-AF21-AED1-BF8B2365A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7" y="-106878"/>
            <a:ext cx="12170664" cy="6858000"/>
          </a:xfrm>
          <a:prstGeom prst="rect">
            <a:avLst/>
          </a:prstGeom>
        </p:spPr>
      </p:pic>
      <p:sp>
        <p:nvSpPr>
          <p:cNvPr id="2" name="Título 1">
            <a:extLst>
              <a:ext uri="{FF2B5EF4-FFF2-40B4-BE49-F238E27FC236}">
                <a16:creationId xmlns:a16="http://schemas.microsoft.com/office/drawing/2014/main" id="{3F099F66-C231-26B6-62CE-86338BDC31D8}"/>
              </a:ext>
            </a:extLst>
          </p:cNvPr>
          <p:cNvSpPr>
            <a:spLocks noGrp="1"/>
          </p:cNvSpPr>
          <p:nvPr>
            <p:ph type="ctrTitle"/>
          </p:nvPr>
        </p:nvSpPr>
        <p:spPr>
          <a:xfrm>
            <a:off x="617516" y="969855"/>
            <a:ext cx="10592789" cy="892493"/>
          </a:xfrm>
        </p:spPr>
        <p:txBody>
          <a:bodyPr>
            <a:normAutofit fontScale="90000"/>
          </a:bodyPr>
          <a:lstStyle/>
          <a:p>
            <a:r>
              <a:rPr lang="es-CO" sz="4000" b="1" dirty="0">
                <a:solidFill>
                  <a:srgbClr val="FF6600"/>
                </a:solidFill>
              </a:rPr>
              <a:t>3. Aplicación y socialización del Manual de Convivencia</a:t>
            </a:r>
          </a:p>
        </p:txBody>
      </p:sp>
      <p:sp>
        <p:nvSpPr>
          <p:cNvPr id="3" name="Subtítulo 2">
            <a:extLst>
              <a:ext uri="{FF2B5EF4-FFF2-40B4-BE49-F238E27FC236}">
                <a16:creationId xmlns:a16="http://schemas.microsoft.com/office/drawing/2014/main" id="{8FD5F6F5-CA6D-4DE4-9EBF-629540BC35C6}"/>
              </a:ext>
            </a:extLst>
          </p:cNvPr>
          <p:cNvSpPr>
            <a:spLocks noGrp="1"/>
          </p:cNvSpPr>
          <p:nvPr>
            <p:ph type="subTitle" idx="1"/>
          </p:nvPr>
        </p:nvSpPr>
        <p:spPr>
          <a:xfrm>
            <a:off x="617517" y="1959428"/>
            <a:ext cx="10592789" cy="4096815"/>
          </a:xfrm>
        </p:spPr>
        <p:txBody>
          <a:bodyPr>
            <a:noAutofit/>
          </a:bodyPr>
          <a:lstStyle/>
          <a:p>
            <a:pPr algn="just"/>
            <a:r>
              <a:rPr lang="es-CO" sz="3600" dirty="0"/>
              <a:t>Socializó con los estudiantes el Manual de </a:t>
            </a:r>
          </a:p>
          <a:p>
            <a:pPr algn="just"/>
            <a:r>
              <a:rPr lang="es-CO" sz="3600" dirty="0"/>
              <a:t>Convivencia Institucional, haciendo énfasis </a:t>
            </a:r>
          </a:p>
          <a:p>
            <a:pPr algn="just"/>
            <a:r>
              <a:rPr lang="es-CO" sz="3600" dirty="0"/>
              <a:t>en las normas, derechos y deberes de la </a:t>
            </a:r>
          </a:p>
          <a:p>
            <a:pPr algn="just"/>
            <a:r>
              <a:rPr lang="es-CO" sz="3600" dirty="0"/>
              <a:t>comunidad educativa. </a:t>
            </a:r>
          </a:p>
          <a:p>
            <a:pPr algn="just"/>
            <a:r>
              <a:rPr lang="es-CO" sz="3600" dirty="0"/>
              <a:t>Aplicación de procedimientos para las situaciones disciplinarias establecidas en el Manual de Convivencia Institucional, con los siguientes resultados:</a:t>
            </a:r>
          </a:p>
          <a:p>
            <a:pPr marL="342900" indent="-342900" algn="l">
              <a:buFontTx/>
              <a:buChar char="-"/>
            </a:pPr>
            <a:endParaRPr lang="es-ES" sz="3000" dirty="0"/>
          </a:p>
        </p:txBody>
      </p:sp>
      <p:pic>
        <p:nvPicPr>
          <p:cNvPr id="8" name="Imagen 7">
            <a:extLst>
              <a:ext uri="{FF2B5EF4-FFF2-40B4-BE49-F238E27FC236}">
                <a16:creationId xmlns:a16="http://schemas.microsoft.com/office/drawing/2014/main" id="{7BF1B9E8-6FDA-A4F0-F978-977FC58FA55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09860" y="2294389"/>
            <a:ext cx="2725389" cy="1816926"/>
          </a:xfrm>
          <a:prstGeom prst="rect">
            <a:avLst/>
          </a:prstGeom>
        </p:spPr>
      </p:pic>
    </p:spTree>
    <p:extLst>
      <p:ext uri="{BB962C8B-B14F-4D97-AF65-F5344CB8AC3E}">
        <p14:creationId xmlns:p14="http://schemas.microsoft.com/office/powerpoint/2010/main" val="1186269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AD6A3-7B49-EA2F-9964-11048514665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2DDC9337-1FEA-056D-E3EE-1BB9B52E5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7" y="-128909"/>
            <a:ext cx="12170664" cy="6858000"/>
          </a:xfrm>
          <a:prstGeom prst="rect">
            <a:avLst/>
          </a:prstGeom>
        </p:spPr>
      </p:pic>
      <p:sp>
        <p:nvSpPr>
          <p:cNvPr id="3" name="Subtítulo 2">
            <a:extLst>
              <a:ext uri="{FF2B5EF4-FFF2-40B4-BE49-F238E27FC236}">
                <a16:creationId xmlns:a16="http://schemas.microsoft.com/office/drawing/2014/main" id="{BC6187BD-DD8C-024E-10BA-572ECDF82F7C}"/>
              </a:ext>
            </a:extLst>
          </p:cNvPr>
          <p:cNvSpPr>
            <a:spLocks noGrp="1"/>
          </p:cNvSpPr>
          <p:nvPr>
            <p:ph type="subTitle" idx="1"/>
          </p:nvPr>
        </p:nvSpPr>
        <p:spPr>
          <a:xfrm>
            <a:off x="799605" y="1028936"/>
            <a:ext cx="10592789" cy="5040560"/>
          </a:xfrm>
        </p:spPr>
        <p:txBody>
          <a:bodyPr>
            <a:noAutofit/>
          </a:bodyPr>
          <a:lstStyle/>
          <a:p>
            <a:pPr algn="just"/>
            <a:r>
              <a:rPr lang="es-CO" sz="2800" dirty="0">
                <a:solidFill>
                  <a:srgbClr val="FF0000"/>
                </a:solidFill>
              </a:rPr>
              <a:t>34</a:t>
            </a:r>
            <a:r>
              <a:rPr lang="es-CO" sz="2800" dirty="0"/>
              <a:t>  ACTAS DE COMPROMISO:  12 comportamiento Aceptable el año anterior.			9   por agresión</a:t>
            </a:r>
          </a:p>
          <a:p>
            <a:pPr lvl="0" algn="just"/>
            <a:r>
              <a:rPr lang="es-CO" sz="2800" dirty="0"/>
              <a:t>				4   por evasión a clases</a:t>
            </a:r>
          </a:p>
          <a:p>
            <a:pPr lvl="0" algn="just"/>
            <a:r>
              <a:rPr lang="es-CO" sz="2800" dirty="0"/>
              <a:t>				3   por fraude académico</a:t>
            </a:r>
          </a:p>
          <a:p>
            <a:pPr lvl="0" algn="just"/>
            <a:r>
              <a:rPr lang="es-CO" sz="2800" dirty="0"/>
              <a:t>				6   por otros como indisciplina, llegadas tarde 				      y cambios de uniforme.</a:t>
            </a:r>
          </a:p>
          <a:p>
            <a:pPr algn="just"/>
            <a:r>
              <a:rPr lang="es-CO" sz="2800" dirty="0">
                <a:solidFill>
                  <a:srgbClr val="FF0000"/>
                </a:solidFill>
              </a:rPr>
              <a:t>4</a:t>
            </a:r>
            <a:r>
              <a:rPr lang="es-CO" sz="2800" dirty="0"/>
              <a:t>  Remisiones a Orientación escolar</a:t>
            </a:r>
          </a:p>
          <a:p>
            <a:pPr algn="just"/>
            <a:r>
              <a:rPr lang="es-CO" sz="2800" dirty="0">
                <a:solidFill>
                  <a:srgbClr val="FF0000"/>
                </a:solidFill>
              </a:rPr>
              <a:t>1 </a:t>
            </a:r>
            <a:r>
              <a:rPr lang="es-CO" sz="2800" dirty="0"/>
              <a:t> Matricula Condicional por comportamiento Inadecuado en el año anterior. </a:t>
            </a:r>
          </a:p>
          <a:p>
            <a:pPr algn="just"/>
            <a:r>
              <a:rPr lang="es-CO" sz="2800" dirty="0"/>
              <a:t>Cada vez que se inicia un proceso disciplinario se orienta al estudiante y a los padres de familias y/ acudientes sobre el proceso.  </a:t>
            </a:r>
          </a:p>
          <a:p>
            <a:pPr marL="342900" indent="-342900" algn="l">
              <a:buFontTx/>
              <a:buChar char="-"/>
            </a:pPr>
            <a:endParaRPr lang="es-ES" sz="3000" dirty="0"/>
          </a:p>
        </p:txBody>
      </p:sp>
    </p:spTree>
    <p:extLst>
      <p:ext uri="{BB962C8B-B14F-4D97-AF65-F5344CB8AC3E}">
        <p14:creationId xmlns:p14="http://schemas.microsoft.com/office/powerpoint/2010/main" val="2498859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DEB74-9DEF-69FB-AD61-3212AE7A09D3}"/>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CD72307D-545C-7FBC-1EFC-80569639C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7" y="-106878"/>
            <a:ext cx="12170664" cy="6858000"/>
          </a:xfrm>
          <a:prstGeom prst="rect">
            <a:avLst/>
          </a:prstGeom>
        </p:spPr>
      </p:pic>
      <p:sp>
        <p:nvSpPr>
          <p:cNvPr id="3" name="Subtítulo 2">
            <a:extLst>
              <a:ext uri="{FF2B5EF4-FFF2-40B4-BE49-F238E27FC236}">
                <a16:creationId xmlns:a16="http://schemas.microsoft.com/office/drawing/2014/main" id="{98113812-E7B1-3A3E-8E22-83BE87AC7FDB}"/>
              </a:ext>
            </a:extLst>
          </p:cNvPr>
          <p:cNvSpPr>
            <a:spLocks noGrp="1"/>
          </p:cNvSpPr>
          <p:nvPr>
            <p:ph type="subTitle" idx="1"/>
          </p:nvPr>
        </p:nvSpPr>
        <p:spPr>
          <a:xfrm>
            <a:off x="630769" y="991589"/>
            <a:ext cx="10592789" cy="4874821"/>
          </a:xfrm>
        </p:spPr>
        <p:txBody>
          <a:bodyPr>
            <a:noAutofit/>
          </a:bodyPr>
          <a:lstStyle/>
          <a:p>
            <a:pPr lvl="0" algn="l"/>
            <a:r>
              <a:rPr lang="es-CO" sz="3200" b="1" dirty="0">
                <a:solidFill>
                  <a:srgbClr val="FF6600"/>
                </a:solidFill>
              </a:rPr>
              <a:t>4.  Acompañamiento a estudiantes</a:t>
            </a:r>
            <a:r>
              <a:rPr lang="es-CO" sz="3200" dirty="0">
                <a:solidFill>
                  <a:srgbClr val="FF6600"/>
                </a:solidFill>
              </a:rPr>
              <a:t> </a:t>
            </a:r>
          </a:p>
          <a:p>
            <a:pPr algn="just"/>
            <a:r>
              <a:rPr lang="es-CO" dirty="0"/>
              <a:t>Se han identificado tres estudiantes de grado SEPTIMO</a:t>
            </a:r>
          </a:p>
          <a:p>
            <a:pPr algn="just"/>
            <a:r>
              <a:rPr lang="es-CO" dirty="0"/>
              <a:t>y dos de OCTAVO, con factores de riesgo que afectan </a:t>
            </a:r>
          </a:p>
          <a:p>
            <a:pPr algn="just"/>
            <a:r>
              <a:rPr lang="es-CO" dirty="0"/>
              <a:t>la convivencia o el desempeño escolar, remitidos a </a:t>
            </a:r>
          </a:p>
          <a:p>
            <a:pPr algn="just"/>
            <a:r>
              <a:rPr lang="es-CO" dirty="0"/>
              <a:t>orientación escolar para buscar acciones de apoyo. </a:t>
            </a:r>
          </a:p>
          <a:p>
            <a:pPr algn="just"/>
            <a:r>
              <a:rPr lang="es-CO" sz="3200" b="1" dirty="0">
                <a:solidFill>
                  <a:srgbClr val="FF6600"/>
                </a:solidFill>
              </a:rPr>
              <a:t>5. Fortalecimiento de la participación de las familias</a:t>
            </a:r>
            <a:r>
              <a:rPr lang="es-CO" sz="3200" dirty="0">
                <a:solidFill>
                  <a:srgbClr val="FF6600"/>
                </a:solidFill>
              </a:rPr>
              <a:t> </a:t>
            </a:r>
          </a:p>
          <a:p>
            <a:pPr algn="just"/>
            <a:r>
              <a:rPr lang="es-CO" dirty="0"/>
              <a:t>A través de las citaciones a los padres de familia y acudientes se mantienen canales de comunicación permanentes, de igual manera con las llamadas telefónicas para informar llamados de atención por parte de los docentes y la reincidencia en situaciones disciplinarias e incumplimiento de sus deberes como estudiantes y padres.</a:t>
            </a:r>
          </a:p>
          <a:p>
            <a:pPr algn="just"/>
            <a:endParaRPr lang="es-ES" sz="3000" dirty="0"/>
          </a:p>
        </p:txBody>
      </p:sp>
      <p:pic>
        <p:nvPicPr>
          <p:cNvPr id="6" name="Imagen 5">
            <a:extLst>
              <a:ext uri="{FF2B5EF4-FFF2-40B4-BE49-F238E27FC236}">
                <a16:creationId xmlns:a16="http://schemas.microsoft.com/office/drawing/2014/main" id="{EF05D3F0-BA7B-6100-23A2-390D4B98962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61798" y="991589"/>
            <a:ext cx="2381002" cy="2381002"/>
          </a:xfrm>
          <a:prstGeom prst="rect">
            <a:avLst/>
          </a:prstGeom>
        </p:spPr>
      </p:pic>
    </p:spTree>
    <p:extLst>
      <p:ext uri="{BB962C8B-B14F-4D97-AF65-F5344CB8AC3E}">
        <p14:creationId xmlns:p14="http://schemas.microsoft.com/office/powerpoint/2010/main" val="1620068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AB7F1-55E7-97F4-6B81-AE9BD005864F}"/>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6B8348C1-0C2D-8EE3-7987-D7FDC9879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67" y="-106878"/>
            <a:ext cx="12170664" cy="6858000"/>
          </a:xfrm>
          <a:prstGeom prst="rect">
            <a:avLst/>
          </a:prstGeom>
        </p:spPr>
      </p:pic>
      <p:sp>
        <p:nvSpPr>
          <p:cNvPr id="3" name="Subtítulo 2">
            <a:extLst>
              <a:ext uri="{FF2B5EF4-FFF2-40B4-BE49-F238E27FC236}">
                <a16:creationId xmlns:a16="http://schemas.microsoft.com/office/drawing/2014/main" id="{5FF7BD69-E443-7AAA-34E7-C88B4B83EC46}"/>
              </a:ext>
            </a:extLst>
          </p:cNvPr>
          <p:cNvSpPr>
            <a:spLocks noGrp="1"/>
          </p:cNvSpPr>
          <p:nvPr>
            <p:ph type="subTitle" idx="1"/>
          </p:nvPr>
        </p:nvSpPr>
        <p:spPr>
          <a:xfrm>
            <a:off x="617517" y="1021279"/>
            <a:ext cx="10592789" cy="5070764"/>
          </a:xfrm>
        </p:spPr>
        <p:txBody>
          <a:bodyPr>
            <a:noAutofit/>
          </a:bodyPr>
          <a:lstStyle/>
          <a:p>
            <a:pPr lvl="0"/>
            <a:r>
              <a:rPr lang="es-CO" sz="3200" b="1" dirty="0">
                <a:solidFill>
                  <a:srgbClr val="FF6600"/>
                </a:solidFill>
              </a:rPr>
              <a:t>6. Gestión de la convivencia institucional</a:t>
            </a:r>
            <a:r>
              <a:rPr lang="es-CO" sz="3200" dirty="0">
                <a:solidFill>
                  <a:srgbClr val="FF6600"/>
                </a:solidFill>
              </a:rPr>
              <a:t> </a:t>
            </a:r>
          </a:p>
          <a:p>
            <a:pPr algn="just"/>
            <a:r>
              <a:rPr lang="es-CO" dirty="0"/>
              <a:t>Comité Escolar de Convivencia, desarrollando tres reuniones en el primer semestre escolar en donde se han dado a conocer algunas situaciones especiales de estudiantes para las cuales se han desarrollado acciones de seguimiento relacionados con la convivencia. </a:t>
            </a:r>
          </a:p>
          <a:p>
            <a:r>
              <a:rPr lang="es-CO" sz="3200" b="1" dirty="0">
                <a:solidFill>
                  <a:srgbClr val="FF6600"/>
                </a:solidFill>
              </a:rPr>
              <a:t>7.Prevención de situaciones que afecten la comunidad</a:t>
            </a:r>
            <a:r>
              <a:rPr lang="es-CO" sz="3200" dirty="0">
                <a:solidFill>
                  <a:srgbClr val="FF6600"/>
                </a:solidFill>
              </a:rPr>
              <a:t> </a:t>
            </a:r>
          </a:p>
          <a:p>
            <a:pPr algn="just"/>
            <a:r>
              <a:rPr lang="es-CO" dirty="0"/>
              <a:t>Ante cualquier situación de conflicto y siguiendo</a:t>
            </a:r>
          </a:p>
          <a:p>
            <a:pPr algn="just"/>
            <a:r>
              <a:rPr lang="es-CO" dirty="0"/>
              <a:t>el conducto regular informe a tiempo para </a:t>
            </a:r>
          </a:p>
          <a:p>
            <a:pPr algn="just"/>
            <a:r>
              <a:rPr lang="es-CO" dirty="0"/>
              <a:t>evitar y prevenir el acoso escolar, la violencia, </a:t>
            </a:r>
          </a:p>
          <a:p>
            <a:pPr algn="just"/>
            <a:r>
              <a:rPr lang="es-CO" dirty="0"/>
              <a:t>el consumo de sustancias psicoactivas y otras</a:t>
            </a:r>
          </a:p>
          <a:p>
            <a:pPr algn="just"/>
            <a:r>
              <a:rPr lang="es-CO" dirty="0"/>
              <a:t> conductas de riesgo. </a:t>
            </a:r>
          </a:p>
          <a:p>
            <a:pPr algn="just"/>
            <a:endParaRPr lang="es-ES" sz="3000" dirty="0"/>
          </a:p>
        </p:txBody>
      </p:sp>
      <p:pic>
        <p:nvPicPr>
          <p:cNvPr id="6" name="Imagen 5">
            <a:extLst>
              <a:ext uri="{FF2B5EF4-FFF2-40B4-BE49-F238E27FC236}">
                <a16:creationId xmlns:a16="http://schemas.microsoft.com/office/drawing/2014/main" id="{B8959138-3FD9-295A-3498-D1905E105A7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09814" y="3718628"/>
            <a:ext cx="3083792" cy="1898403"/>
          </a:xfrm>
          <a:prstGeom prst="rect">
            <a:avLst/>
          </a:prstGeom>
        </p:spPr>
      </p:pic>
    </p:spTree>
    <p:extLst>
      <p:ext uri="{BB962C8B-B14F-4D97-AF65-F5344CB8AC3E}">
        <p14:creationId xmlns:p14="http://schemas.microsoft.com/office/powerpoint/2010/main" val="35240620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1E364-C359-02DC-9193-B6C1321BAA01}"/>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D3FE1E3-42E5-5837-DDF4-22317DD29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Marcador de texto 2">
            <a:extLst>
              <a:ext uri="{FF2B5EF4-FFF2-40B4-BE49-F238E27FC236}">
                <a16:creationId xmlns:a16="http://schemas.microsoft.com/office/drawing/2014/main" id="{8F487180-7DA4-EDC6-8085-F13DF36BA4F9}"/>
              </a:ext>
            </a:extLst>
          </p:cNvPr>
          <p:cNvSpPr>
            <a:spLocks noGrp="1"/>
          </p:cNvSpPr>
          <p:nvPr>
            <p:ph type="body" idx="1"/>
          </p:nvPr>
        </p:nvSpPr>
        <p:spPr>
          <a:xfrm>
            <a:off x="908135" y="2287236"/>
            <a:ext cx="10515600" cy="2682329"/>
          </a:xfrm>
        </p:spPr>
        <p:txBody>
          <a:bodyPr>
            <a:noAutofit/>
          </a:bodyPr>
          <a:lstStyle/>
          <a:p>
            <a:pPr algn="ctr"/>
            <a:r>
              <a:rPr lang="es-ES" sz="8000" b="1" dirty="0">
                <a:solidFill>
                  <a:srgbClr val="FF6600"/>
                </a:solidFill>
              </a:rPr>
              <a:t>Convivencia Escolar e Inclusión</a:t>
            </a:r>
            <a:endParaRPr lang="es-ES" sz="8000" b="1" dirty="0">
              <a:solidFill>
                <a:schemeClr val="tx1"/>
              </a:solidFill>
            </a:endParaRPr>
          </a:p>
        </p:txBody>
      </p:sp>
    </p:spTree>
    <p:extLst>
      <p:ext uri="{BB962C8B-B14F-4D97-AF65-F5344CB8AC3E}">
        <p14:creationId xmlns:p14="http://schemas.microsoft.com/office/powerpoint/2010/main" val="3469299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0C9EC-3457-506F-1058-C837620EF38C}"/>
              </a:ext>
            </a:extLst>
          </p:cNvPr>
          <p:cNvSpPr>
            <a:spLocks noGrp="1"/>
          </p:cNvSpPr>
          <p:nvPr>
            <p:ph type="title"/>
          </p:nvPr>
        </p:nvSpPr>
        <p:spPr/>
        <p:txBody>
          <a:bodyPr/>
          <a:lstStyle/>
          <a:p>
            <a:endParaRPr lang="es-CO"/>
          </a:p>
        </p:txBody>
      </p:sp>
      <p:pic>
        <p:nvPicPr>
          <p:cNvPr id="4" name="Imagen 3">
            <a:extLst>
              <a:ext uri="{FF2B5EF4-FFF2-40B4-BE49-F238E27FC236}">
                <a16:creationId xmlns:a16="http://schemas.microsoft.com/office/drawing/2014/main" id="{AB546213-27D8-0B3A-AED2-666F7CE78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graphicFrame>
        <p:nvGraphicFramePr>
          <p:cNvPr id="5" name="Marcador de contenido 4">
            <a:extLst>
              <a:ext uri="{FF2B5EF4-FFF2-40B4-BE49-F238E27FC236}">
                <a16:creationId xmlns:a16="http://schemas.microsoft.com/office/drawing/2014/main" id="{7BD66532-8F33-C2F3-1BC0-4F3CDD9F2ED9}"/>
              </a:ext>
            </a:extLst>
          </p:cNvPr>
          <p:cNvGraphicFramePr>
            <a:graphicFrameLocks noGrp="1"/>
          </p:cNvGraphicFramePr>
          <p:nvPr>
            <p:ph idx="1"/>
          </p:nvPr>
        </p:nvGraphicFramePr>
        <p:xfrm>
          <a:off x="381000" y="1230924"/>
          <a:ext cx="11629292" cy="494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ítulo 1">
            <a:extLst>
              <a:ext uri="{FF2B5EF4-FFF2-40B4-BE49-F238E27FC236}">
                <a16:creationId xmlns:a16="http://schemas.microsoft.com/office/drawing/2014/main" id="{35C607D1-52A8-C35B-57AA-823FD64FF748}"/>
              </a:ext>
            </a:extLst>
          </p:cNvPr>
          <p:cNvSpPr txBox="1">
            <a:spLocks/>
          </p:cNvSpPr>
          <p:nvPr/>
        </p:nvSpPr>
        <p:spPr>
          <a:xfrm>
            <a:off x="2569464" y="369770"/>
            <a:ext cx="9144000" cy="892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5000" b="1" i="0" u="none" strike="noStrike" kern="1200" cap="none" spc="0" normalizeH="0" baseline="0" noProof="0" dirty="0">
                <a:ln>
                  <a:noFill/>
                </a:ln>
                <a:solidFill>
                  <a:srgbClr val="00B050"/>
                </a:solidFill>
                <a:effectLst/>
                <a:uLnTx/>
                <a:uFillTx/>
                <a:latin typeface="Calibri Light" panose="020F0302020204030204"/>
                <a:ea typeface="+mj-ea"/>
                <a:cs typeface="+mj-cs"/>
              </a:rPr>
              <a:t>COMITÉ DE CONVIVENCIA</a:t>
            </a:r>
            <a:br>
              <a:rPr kumimoji="0" lang="es-MX" sz="3500" b="0" i="0" u="none" strike="noStrike" kern="1200" cap="none" spc="0" normalizeH="0" baseline="0" noProof="0" dirty="0">
                <a:ln>
                  <a:noFill/>
                </a:ln>
                <a:solidFill>
                  <a:srgbClr val="FF0000"/>
                </a:solidFill>
                <a:effectLst/>
                <a:uLnTx/>
                <a:uFillTx/>
                <a:latin typeface="Calibri Light" panose="020F0302020204030204"/>
                <a:ea typeface="+mj-ea"/>
                <a:cs typeface="+mj-cs"/>
              </a:rPr>
            </a:br>
            <a:endParaRPr kumimoji="0" lang="es-CO" sz="3500" b="0" i="0" u="none" strike="noStrike" kern="1200" cap="none" spc="0" normalizeH="0" baseline="0" noProof="0" dirty="0">
              <a:ln>
                <a:noFill/>
              </a:ln>
              <a:solidFill>
                <a:srgbClr val="FF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242344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328E4-891C-2FCA-ADE2-0E8D48D4FBF4}"/>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482E6724-8B18-38D6-87F0-DD84AF4CD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sp>
        <p:nvSpPr>
          <p:cNvPr id="3" name="Marcador de contenido 2">
            <a:extLst>
              <a:ext uri="{FF2B5EF4-FFF2-40B4-BE49-F238E27FC236}">
                <a16:creationId xmlns:a16="http://schemas.microsoft.com/office/drawing/2014/main" id="{F6511F20-F997-7EEC-DEED-2A625A7357EF}"/>
              </a:ext>
            </a:extLst>
          </p:cNvPr>
          <p:cNvSpPr>
            <a:spLocks noGrp="1"/>
          </p:cNvSpPr>
          <p:nvPr>
            <p:ph idx="1"/>
          </p:nvPr>
        </p:nvSpPr>
        <p:spPr>
          <a:xfrm>
            <a:off x="2309868" y="949684"/>
            <a:ext cx="7628800" cy="1325563"/>
          </a:xfrm>
        </p:spPr>
        <p:txBody>
          <a:bodyPr/>
          <a:lstStyle/>
          <a:p>
            <a:pPr marL="0" indent="0">
              <a:buNone/>
            </a:pPr>
            <a:r>
              <a:rPr lang="es-MX" dirty="0">
                <a:latin typeface="Arial" panose="020B0604020202020204" pitchFamily="34" charset="0"/>
                <a:cs typeface="Arial" panose="020B0604020202020204" pitchFamily="34" charset="0"/>
              </a:rPr>
              <a:t>A la fecha se han realizado dos escuelas para padres de familia: una presencial y una virtual. </a:t>
            </a:r>
            <a:endParaRPr lang="es-CO" dirty="0">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BFE1265A-2D1A-6B05-1DBE-E8ACC0E3D7DA}"/>
              </a:ext>
            </a:extLst>
          </p:cNvPr>
          <p:cNvSpPr>
            <a:spLocks noGrp="1"/>
          </p:cNvSpPr>
          <p:nvPr>
            <p:ph type="title"/>
          </p:nvPr>
        </p:nvSpPr>
        <p:spPr>
          <a:xfrm>
            <a:off x="1422400" y="0"/>
            <a:ext cx="10515600" cy="1325563"/>
          </a:xfrm>
        </p:spPr>
        <p:txBody>
          <a:bodyPr>
            <a:normAutofit/>
          </a:bodyPr>
          <a:lstStyle/>
          <a:p>
            <a:pPr algn="ctr"/>
            <a:r>
              <a:rPr lang="es-MX" sz="5000" b="1" dirty="0">
                <a:solidFill>
                  <a:srgbClr val="00B050"/>
                </a:solidFill>
              </a:rPr>
              <a:t>ESCUELA PARA PADRES</a:t>
            </a:r>
            <a:endParaRPr lang="es-CO" sz="5000" dirty="0">
              <a:solidFill>
                <a:srgbClr val="00B050"/>
              </a:solidFill>
            </a:endParaRPr>
          </a:p>
        </p:txBody>
      </p:sp>
      <p:graphicFrame>
        <p:nvGraphicFramePr>
          <p:cNvPr id="5" name="Diagrama 4">
            <a:extLst>
              <a:ext uri="{FF2B5EF4-FFF2-40B4-BE49-F238E27FC236}">
                <a16:creationId xmlns:a16="http://schemas.microsoft.com/office/drawing/2014/main" id="{D7BBAEAF-7564-918A-5D55-7FD7D9E58862}"/>
              </a:ext>
            </a:extLst>
          </p:cNvPr>
          <p:cNvGraphicFramePr/>
          <p:nvPr/>
        </p:nvGraphicFramePr>
        <p:xfrm>
          <a:off x="408039" y="1899367"/>
          <a:ext cx="11432458" cy="4648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8576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94ADD8F-6131-356D-12D8-F83C6D2ED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4" name="Título 1">
            <a:extLst>
              <a:ext uri="{FF2B5EF4-FFF2-40B4-BE49-F238E27FC236}">
                <a16:creationId xmlns:a16="http://schemas.microsoft.com/office/drawing/2014/main" id="{C17086C6-4D63-E691-FADF-C1D2E7A08A9E}"/>
              </a:ext>
            </a:extLst>
          </p:cNvPr>
          <p:cNvSpPr>
            <a:spLocks noGrp="1"/>
          </p:cNvSpPr>
          <p:nvPr>
            <p:ph type="title"/>
          </p:nvPr>
        </p:nvSpPr>
        <p:spPr>
          <a:xfrm>
            <a:off x="1329267" y="118881"/>
            <a:ext cx="10515600" cy="1325563"/>
          </a:xfrm>
        </p:spPr>
        <p:txBody>
          <a:bodyPr>
            <a:normAutofit/>
          </a:bodyPr>
          <a:lstStyle/>
          <a:p>
            <a:pPr algn="ctr"/>
            <a:r>
              <a:rPr lang="es-MX" sz="5000" b="1" dirty="0">
                <a:solidFill>
                  <a:srgbClr val="00B050"/>
                </a:solidFill>
              </a:rPr>
              <a:t>INCLUSIÓN EDUCATIVA</a:t>
            </a:r>
            <a:endParaRPr lang="es-CO" sz="5000" dirty="0">
              <a:solidFill>
                <a:srgbClr val="00B050"/>
              </a:solidFill>
            </a:endParaRPr>
          </a:p>
        </p:txBody>
      </p:sp>
      <p:graphicFrame>
        <p:nvGraphicFramePr>
          <p:cNvPr id="2" name="Diagrama 1">
            <a:extLst>
              <a:ext uri="{FF2B5EF4-FFF2-40B4-BE49-F238E27FC236}">
                <a16:creationId xmlns:a16="http://schemas.microsoft.com/office/drawing/2014/main" id="{9D2309CF-880D-2671-E61F-B95C4B20AE8B}"/>
              </a:ext>
            </a:extLst>
          </p:cNvPr>
          <p:cNvGraphicFramePr/>
          <p:nvPr/>
        </p:nvGraphicFramePr>
        <p:xfrm>
          <a:off x="306439" y="1458589"/>
          <a:ext cx="11241548" cy="4617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39454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2E14-8078-7137-E066-BB7FFF3BC87D}"/>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CA4AA21-3336-351B-107E-A92E99F88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6858000"/>
          </a:xfrm>
          <a:prstGeom prst="rect">
            <a:avLst/>
          </a:prstGeom>
        </p:spPr>
      </p:pic>
      <p:sp>
        <p:nvSpPr>
          <p:cNvPr id="4" name="Título 1">
            <a:extLst>
              <a:ext uri="{FF2B5EF4-FFF2-40B4-BE49-F238E27FC236}">
                <a16:creationId xmlns:a16="http://schemas.microsoft.com/office/drawing/2014/main" id="{E7242C21-886F-B39E-3F6D-952EE38A1F13}"/>
              </a:ext>
            </a:extLst>
          </p:cNvPr>
          <p:cNvSpPr>
            <a:spLocks noGrp="1"/>
          </p:cNvSpPr>
          <p:nvPr>
            <p:ph type="title"/>
          </p:nvPr>
        </p:nvSpPr>
        <p:spPr>
          <a:xfrm>
            <a:off x="838200" y="674842"/>
            <a:ext cx="10515600" cy="1325563"/>
          </a:xfrm>
        </p:spPr>
        <p:txBody>
          <a:bodyPr>
            <a:normAutofit/>
          </a:bodyPr>
          <a:lstStyle/>
          <a:p>
            <a:pPr algn="ctr"/>
            <a:r>
              <a:rPr lang="es-MX" b="1" dirty="0">
                <a:solidFill>
                  <a:srgbClr val="00B050"/>
                </a:solidFill>
              </a:rPr>
              <a:t>CONVENIOS INTERINSTITUCIONALES</a:t>
            </a:r>
            <a:endParaRPr lang="es-CO" dirty="0">
              <a:solidFill>
                <a:srgbClr val="00B050"/>
              </a:solidFill>
            </a:endParaRPr>
          </a:p>
        </p:txBody>
      </p:sp>
      <p:sp>
        <p:nvSpPr>
          <p:cNvPr id="3" name="Marcador de contenido 2">
            <a:extLst>
              <a:ext uri="{FF2B5EF4-FFF2-40B4-BE49-F238E27FC236}">
                <a16:creationId xmlns:a16="http://schemas.microsoft.com/office/drawing/2014/main" id="{1314FBDA-78E7-35A2-060F-FC72C3454DD6}"/>
              </a:ext>
            </a:extLst>
          </p:cNvPr>
          <p:cNvSpPr>
            <a:spLocks noGrp="1"/>
          </p:cNvSpPr>
          <p:nvPr>
            <p:ph idx="1"/>
          </p:nvPr>
        </p:nvSpPr>
        <p:spPr>
          <a:xfrm>
            <a:off x="838200" y="1825625"/>
            <a:ext cx="10515600" cy="3542788"/>
          </a:xfrm>
        </p:spPr>
        <p:txBody>
          <a:bodyPr>
            <a:noAutofit/>
          </a:bodyPr>
          <a:lstStyle/>
          <a:p>
            <a:pPr marL="0" indent="0">
              <a:buNone/>
            </a:pPr>
            <a:r>
              <a:rPr lang="es-MX" dirty="0">
                <a:latin typeface="Arial" panose="020B0604020202020204" pitchFamily="34" charset="0"/>
                <a:cs typeface="Arial" panose="020B0604020202020204" pitchFamily="34" charset="0"/>
              </a:rPr>
              <a:t>Durante el presente año lectivo, la institución educativa suscribió convenios interinstitucionales con las siguientes entidades</a:t>
            </a:r>
            <a:endParaRPr lang="es-CO" dirty="0">
              <a:latin typeface="Arial" panose="020B0604020202020204" pitchFamily="34" charset="0"/>
              <a:cs typeface="Arial" panose="020B0604020202020204" pitchFamily="34" charset="0"/>
            </a:endParaRPr>
          </a:p>
          <a:p>
            <a:pPr lvl="0"/>
            <a:r>
              <a:rPr lang="es-MX" dirty="0">
                <a:latin typeface="Arial" panose="020B0604020202020204" pitchFamily="34" charset="0"/>
                <a:cs typeface="Arial" panose="020B0604020202020204" pitchFamily="34" charset="0"/>
              </a:rPr>
              <a:t> Universidad Juan De Castellanos</a:t>
            </a:r>
            <a:endParaRPr lang="es-CO" dirty="0">
              <a:latin typeface="Arial" panose="020B0604020202020204" pitchFamily="34" charset="0"/>
              <a:cs typeface="Arial" panose="020B0604020202020204" pitchFamily="34" charset="0"/>
            </a:endParaRPr>
          </a:p>
          <a:p>
            <a:pPr lvl="0"/>
            <a:r>
              <a:rPr lang="es-MX" dirty="0">
                <a:latin typeface="Arial" panose="020B0604020202020204" pitchFamily="34" charset="0"/>
                <a:cs typeface="Arial" panose="020B0604020202020204" pitchFamily="34" charset="0"/>
              </a:rPr>
              <a:t>Universidad Pedagógica y Tecnológica de Colombia</a:t>
            </a:r>
            <a:endParaRPr lang="es-CO" dirty="0">
              <a:latin typeface="Arial" panose="020B0604020202020204" pitchFamily="34" charset="0"/>
              <a:cs typeface="Arial" panose="020B0604020202020204" pitchFamily="34" charset="0"/>
            </a:endParaRPr>
          </a:p>
          <a:p>
            <a:pPr lvl="0"/>
            <a:r>
              <a:rPr lang="es-MX" dirty="0">
                <a:latin typeface="Arial" panose="020B0604020202020204" pitchFamily="34" charset="0"/>
                <a:cs typeface="Arial" panose="020B0604020202020204" pitchFamily="34" charset="0"/>
              </a:rPr>
              <a:t>Universidad de Boyacá</a:t>
            </a:r>
            <a:endParaRPr lang="es-CO" dirty="0">
              <a:latin typeface="Arial" panose="020B0604020202020204" pitchFamily="34" charset="0"/>
              <a:cs typeface="Arial" panose="020B0604020202020204" pitchFamily="34" charset="0"/>
            </a:endParaRPr>
          </a:p>
          <a:p>
            <a:pPr lvl="0"/>
            <a:r>
              <a:rPr lang="es-MX" dirty="0">
                <a:latin typeface="Arial" panose="020B0604020202020204" pitchFamily="34" charset="0"/>
                <a:cs typeface="Arial" panose="020B0604020202020204" pitchFamily="34" charset="0"/>
              </a:rPr>
              <a:t>Universidad Nacional Abierta y a Distancia</a:t>
            </a:r>
            <a:endParaRPr lang="es-CO" dirty="0">
              <a:latin typeface="Arial" panose="020B0604020202020204" pitchFamily="34" charset="0"/>
              <a:cs typeface="Arial" panose="020B0604020202020204" pitchFamily="34" charset="0"/>
            </a:endParaRPr>
          </a:p>
          <a:p>
            <a:pPr lvl="0"/>
            <a:r>
              <a:rPr lang="es-MX" dirty="0">
                <a:latin typeface="Arial" panose="020B0604020202020204" pitchFamily="34" charset="0"/>
                <a:cs typeface="Arial" panose="020B0604020202020204" pitchFamily="34" charset="0"/>
              </a:rPr>
              <a:t>Casa del menor</a:t>
            </a:r>
            <a:endParaRPr lang="es-CO"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1070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ECFA33D9-374E-1FB7-D7A0-269DB5A19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560" y="-175429"/>
            <a:ext cx="12402560" cy="6858000"/>
          </a:xfrm>
          <a:prstGeom prst="rect">
            <a:avLst/>
          </a:prstGeom>
        </p:spPr>
      </p:pic>
      <p:pic>
        <p:nvPicPr>
          <p:cNvPr id="7" name="Imagen 6">
            <a:extLst>
              <a:ext uri="{FF2B5EF4-FFF2-40B4-BE49-F238E27FC236}">
                <a16:creationId xmlns:a16="http://schemas.microsoft.com/office/drawing/2014/main" id="{8A538BBA-E1A9-2C20-BC89-184F8FA3A566}"/>
              </a:ext>
            </a:extLst>
          </p:cNvPr>
          <p:cNvPicPr>
            <a:picLocks noChangeAspect="1"/>
          </p:cNvPicPr>
          <p:nvPr/>
        </p:nvPicPr>
        <p:blipFill>
          <a:blip r:embed="rId2">
            <a:extLst>
              <a:ext uri="{28A0092B-C50C-407E-A947-70E740481C1C}">
                <a14:useLocalDpi xmlns:a14="http://schemas.microsoft.com/office/drawing/2010/main" val="0"/>
              </a:ext>
            </a:extLst>
          </a:blip>
          <a:srcRect t="78710"/>
          <a:stretch>
            <a:fillRect/>
          </a:stretch>
        </p:blipFill>
        <p:spPr>
          <a:xfrm>
            <a:off x="-210560" y="5383162"/>
            <a:ext cx="12402559" cy="1460090"/>
          </a:xfrm>
          <a:prstGeom prst="rect">
            <a:avLst/>
          </a:prstGeom>
        </p:spPr>
      </p:pic>
      <p:sp>
        <p:nvSpPr>
          <p:cNvPr id="2" name="Título 1">
            <a:extLst>
              <a:ext uri="{FF2B5EF4-FFF2-40B4-BE49-F238E27FC236}">
                <a16:creationId xmlns:a16="http://schemas.microsoft.com/office/drawing/2014/main" id="{F121A842-AB49-2019-5D18-AFA2E9B1D0D0}"/>
              </a:ext>
            </a:extLst>
          </p:cNvPr>
          <p:cNvSpPr>
            <a:spLocks noGrp="1"/>
          </p:cNvSpPr>
          <p:nvPr>
            <p:ph type="title"/>
          </p:nvPr>
        </p:nvSpPr>
        <p:spPr>
          <a:xfrm>
            <a:off x="1211410" y="-211712"/>
            <a:ext cx="9566787" cy="1325563"/>
          </a:xfrm>
          <a:solidFill>
            <a:schemeClr val="bg1"/>
          </a:solidFill>
        </p:spPr>
        <p:txBody>
          <a:bodyPr/>
          <a:lstStyle/>
          <a:p>
            <a:pPr algn="ctr"/>
            <a:r>
              <a:rPr lang="es-MX" b="1" dirty="0">
                <a:solidFill>
                  <a:srgbClr val="00B050"/>
                </a:solidFill>
              </a:rPr>
              <a:t>INFORME DE ORIENTACIÓN ESCOLAR</a:t>
            </a:r>
            <a:endParaRPr lang="es-CO" dirty="0">
              <a:solidFill>
                <a:srgbClr val="00B050"/>
              </a:solidFill>
            </a:endParaRPr>
          </a:p>
        </p:txBody>
      </p:sp>
      <p:sp>
        <p:nvSpPr>
          <p:cNvPr id="4" name="Marcador de contenido 2">
            <a:extLst>
              <a:ext uri="{FF2B5EF4-FFF2-40B4-BE49-F238E27FC236}">
                <a16:creationId xmlns:a16="http://schemas.microsoft.com/office/drawing/2014/main" id="{F679EE7F-79D8-2153-3843-0B58574FC745}"/>
              </a:ext>
            </a:extLst>
          </p:cNvPr>
          <p:cNvSpPr>
            <a:spLocks noGrp="1"/>
          </p:cNvSpPr>
          <p:nvPr>
            <p:ph idx="1"/>
          </p:nvPr>
        </p:nvSpPr>
        <p:spPr>
          <a:xfrm>
            <a:off x="1413803" y="732518"/>
            <a:ext cx="9364394" cy="888078"/>
          </a:xfrm>
        </p:spPr>
        <p:txBody>
          <a:bodyPr/>
          <a:lstStyle/>
          <a:p>
            <a:pPr marL="0" indent="0" algn="just">
              <a:buNone/>
            </a:pPr>
            <a:r>
              <a:rPr lang="es-CO" b="1" dirty="0"/>
              <a:t>En el primer semestre del año lectivo 2026 se han atendido los siguientes casos a estudiante, padres de familia y docentes</a:t>
            </a:r>
            <a:endParaRPr lang="es-CO" dirty="0"/>
          </a:p>
        </p:txBody>
      </p:sp>
      <p:graphicFrame>
        <p:nvGraphicFramePr>
          <p:cNvPr id="5" name="Tabla 4">
            <a:extLst>
              <a:ext uri="{FF2B5EF4-FFF2-40B4-BE49-F238E27FC236}">
                <a16:creationId xmlns:a16="http://schemas.microsoft.com/office/drawing/2014/main" id="{AF98D81D-7064-DC43-774E-D69B862EDF50}"/>
              </a:ext>
            </a:extLst>
          </p:cNvPr>
          <p:cNvGraphicFramePr>
            <a:graphicFrameLocks noGrp="1"/>
          </p:cNvGraphicFramePr>
          <p:nvPr/>
        </p:nvGraphicFramePr>
        <p:xfrm>
          <a:off x="2155723" y="1718891"/>
          <a:ext cx="7880554" cy="4358640"/>
        </p:xfrm>
        <a:graphic>
          <a:graphicData uri="http://schemas.openxmlformats.org/drawingml/2006/table">
            <a:tbl>
              <a:tblPr firstRow="1" bandRow="1">
                <a:tableStyleId>{9DCAF9ED-07DC-4A11-8D7F-57B35C25682E}</a:tableStyleId>
              </a:tblPr>
              <a:tblGrid>
                <a:gridCol w="6614151">
                  <a:extLst>
                    <a:ext uri="{9D8B030D-6E8A-4147-A177-3AD203B41FA5}">
                      <a16:colId xmlns:a16="http://schemas.microsoft.com/office/drawing/2014/main" val="161359442"/>
                    </a:ext>
                  </a:extLst>
                </a:gridCol>
                <a:gridCol w="1266403">
                  <a:extLst>
                    <a:ext uri="{9D8B030D-6E8A-4147-A177-3AD203B41FA5}">
                      <a16:colId xmlns:a16="http://schemas.microsoft.com/office/drawing/2014/main" val="1222122136"/>
                    </a:ext>
                  </a:extLst>
                </a:gridCol>
              </a:tblGrid>
              <a:tr h="370840">
                <a:tc>
                  <a:txBody>
                    <a:bodyPr/>
                    <a:lstStyle/>
                    <a:p>
                      <a:r>
                        <a:rPr lang="es-MX" sz="2000" dirty="0"/>
                        <a:t>Caso a estudiante padres de familia y docente</a:t>
                      </a:r>
                      <a:endParaRPr lang="es-CO" sz="2000" dirty="0"/>
                    </a:p>
                  </a:txBody>
                  <a:tcPr>
                    <a:lnR w="12700" cap="flat" cmpd="sng" algn="ctr">
                      <a:solidFill>
                        <a:schemeClr val="accent2"/>
                      </a:solidFill>
                      <a:prstDash val="solid"/>
                      <a:round/>
                      <a:headEnd type="none" w="med" len="med"/>
                      <a:tailEnd type="none" w="med" len="med"/>
                    </a:lnR>
                  </a:tcPr>
                </a:tc>
                <a:tc>
                  <a:txBody>
                    <a:bodyPr/>
                    <a:lstStyle/>
                    <a:p>
                      <a:pPr algn="ctr"/>
                      <a:r>
                        <a:rPr lang="es-MX" sz="2000" dirty="0"/>
                        <a:t>N.</a:t>
                      </a:r>
                      <a:endParaRPr lang="es-CO" sz="20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760089673"/>
                  </a:ext>
                </a:extLst>
              </a:tr>
              <a:tr h="370840">
                <a:tc>
                  <a:txBody>
                    <a:bodyPr/>
                    <a:lstStyle/>
                    <a:p>
                      <a:r>
                        <a:rPr lang="es-CO" sz="2000" b="1" kern="1200" dirty="0">
                          <a:solidFill>
                            <a:schemeClr val="dk1"/>
                          </a:solidFill>
                          <a:effectLst/>
                        </a:rPr>
                        <a:t>Acompañamiento a padres de familia</a:t>
                      </a:r>
                      <a:endParaRPr lang="es-CO" sz="2000" dirty="0"/>
                    </a:p>
                  </a:txBody>
                  <a:tcPr>
                    <a:lnR w="12700" cap="flat" cmpd="sng" algn="ctr">
                      <a:solidFill>
                        <a:schemeClr val="accent2"/>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CO" sz="2000" b="1" kern="1200" dirty="0">
                          <a:solidFill>
                            <a:schemeClr val="dk1"/>
                          </a:solidFill>
                          <a:effectLst/>
                        </a:rPr>
                        <a:t>19</a:t>
                      </a:r>
                      <a:endParaRPr lang="es-CO" sz="20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108220016"/>
                  </a:ext>
                </a:extLst>
              </a:tr>
              <a:tr h="0">
                <a:tc>
                  <a:txBody>
                    <a:bodyPr/>
                    <a:lstStyle/>
                    <a:p>
                      <a:r>
                        <a:rPr lang="es-CO" sz="2000" b="1" kern="1200" dirty="0">
                          <a:solidFill>
                            <a:schemeClr val="dk1"/>
                          </a:solidFill>
                          <a:effectLst/>
                        </a:rPr>
                        <a:t>Acompañamiento a profesores </a:t>
                      </a:r>
                      <a:endParaRPr lang="es-CO" sz="2000" dirty="0"/>
                    </a:p>
                  </a:txBody>
                  <a:tcPr>
                    <a:lnR w="12700" cap="flat" cmpd="sng" algn="ctr">
                      <a:solidFill>
                        <a:schemeClr val="accent2"/>
                      </a:solidFill>
                      <a:prstDash val="solid"/>
                      <a:round/>
                      <a:headEnd type="none" w="med" len="med"/>
                      <a:tailEnd type="none" w="med" len="med"/>
                    </a:ln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CO" sz="2000" b="1" kern="1200" dirty="0">
                          <a:solidFill>
                            <a:schemeClr val="dk1"/>
                          </a:solidFill>
                          <a:effectLst/>
                        </a:rPr>
                        <a:t>13</a:t>
                      </a:r>
                      <a:endParaRPr lang="es-CO" sz="20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294502741"/>
                  </a:ext>
                </a:extLst>
              </a:tr>
              <a:tr h="370840">
                <a:tc gridSpan="2">
                  <a:txBody>
                    <a:bodyPr/>
                    <a:lstStyle/>
                    <a:p>
                      <a:r>
                        <a:rPr lang="es-CO" sz="2000" b="1" kern="1200" dirty="0">
                          <a:solidFill>
                            <a:schemeClr val="dk1"/>
                          </a:solidFill>
                          <a:effectLst/>
                        </a:rPr>
                        <a:t>Acompañamiento a estudiantes por:</a:t>
                      </a:r>
                      <a:endParaRPr lang="es-CO" sz="2000" b="1" kern="1200" dirty="0">
                        <a:solidFill>
                          <a:schemeClr val="dk1"/>
                        </a:solidFill>
                        <a:effectLst/>
                        <a:latin typeface="+mn-lt"/>
                        <a:ea typeface="+mn-ea"/>
                        <a:cs typeface="+mn-cs"/>
                      </a:endParaRPr>
                    </a:p>
                  </a:txBody>
                  <a:tcPr/>
                </a:tc>
                <a:tc hMerge="1">
                  <a:txBody>
                    <a:bodyPr/>
                    <a:lstStyle/>
                    <a:p>
                      <a:endParaRPr lang="es-CO" sz="20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221255066"/>
                  </a:ext>
                </a:extLst>
              </a:tr>
              <a:tr h="370840">
                <a:tc>
                  <a:txBody>
                    <a:bodyPr/>
                    <a:lstStyle/>
                    <a:p>
                      <a:r>
                        <a:rPr lang="es-CO" sz="2000" b="0" kern="1200" dirty="0">
                          <a:solidFill>
                            <a:schemeClr val="dk1"/>
                          </a:solidFill>
                          <a:effectLst/>
                        </a:rPr>
                        <a:t>Ansiedad </a:t>
                      </a:r>
                      <a:endParaRPr lang="es-CO" sz="2000" b="0" kern="1200" dirty="0">
                        <a:solidFill>
                          <a:schemeClr val="dk1"/>
                        </a:solidFill>
                        <a:effectLst/>
                        <a:latin typeface="+mn-lt"/>
                        <a:ea typeface="+mn-ea"/>
                        <a:cs typeface="+mn-cs"/>
                      </a:endParaRPr>
                    </a:p>
                  </a:txBody>
                  <a:tcPr>
                    <a:lnR w="12700" cap="flat" cmpd="sng" algn="ctr">
                      <a:solidFill>
                        <a:schemeClr val="accent2"/>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r"/>
                      <a:r>
                        <a:rPr lang="es-CO" sz="2000" b="0" kern="1200" dirty="0">
                          <a:solidFill>
                            <a:schemeClr val="dk1"/>
                          </a:solidFill>
                          <a:effectLst/>
                        </a:rPr>
                        <a:t>14</a:t>
                      </a:r>
                      <a:endParaRPr lang="es-CO" sz="2000" b="0" dirty="0"/>
                    </a:p>
                  </a:txBody>
                  <a:tcPr>
                    <a:lnL w="12700" cap="flat" cmpd="sng" algn="ctr">
                      <a:solidFill>
                        <a:schemeClr val="accent2"/>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67753376"/>
                  </a:ext>
                </a:extLst>
              </a:tr>
              <a:tr h="370840">
                <a:tc>
                  <a:txBody>
                    <a:bodyPr/>
                    <a:lstStyle/>
                    <a:p>
                      <a:r>
                        <a:rPr lang="es-CO" sz="2000" b="0" kern="1200" dirty="0">
                          <a:solidFill>
                            <a:schemeClr val="dk1"/>
                          </a:solidFill>
                          <a:effectLst/>
                        </a:rPr>
                        <a:t>Depresión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s-MX" sz="2000" dirty="0"/>
                        <a:t>2</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293382"/>
                  </a:ext>
                </a:extLst>
              </a:tr>
              <a:tr h="370840">
                <a:tc>
                  <a:txBody>
                    <a:bodyPr/>
                    <a:lstStyle/>
                    <a:p>
                      <a:r>
                        <a:rPr lang="es-CO" sz="2000" b="0" kern="1200" dirty="0">
                          <a:solidFill>
                            <a:schemeClr val="dk1"/>
                          </a:solidFill>
                          <a:effectLst/>
                        </a:rPr>
                        <a:t>Falta de manejo de emociones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s-MX" sz="2000" dirty="0"/>
                        <a:t>32</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88466243"/>
                  </a:ext>
                </a:extLst>
              </a:tr>
              <a:tr h="370840">
                <a:tc>
                  <a:txBody>
                    <a:bodyPr/>
                    <a:lstStyle/>
                    <a:p>
                      <a:r>
                        <a:rPr lang="es-CO" sz="2000" b="0" kern="1200" dirty="0">
                          <a:solidFill>
                            <a:schemeClr val="dk1"/>
                          </a:solidFill>
                          <a:effectLst/>
                        </a:rPr>
                        <a:t>Atención a estudiantes por situaciones de salud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s-MX" sz="2000" dirty="0"/>
                        <a:t>67</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70573712"/>
                  </a:ext>
                </a:extLst>
              </a:tr>
              <a:tr h="370840">
                <a:tc>
                  <a:txBody>
                    <a:bodyPr/>
                    <a:lstStyle/>
                    <a:p>
                      <a:r>
                        <a:rPr lang="es-CO" sz="2000" b="0" kern="1200" dirty="0">
                          <a:solidFill>
                            <a:schemeClr val="dk1"/>
                          </a:solidFill>
                          <a:effectLst/>
                        </a:rPr>
                        <a:t>Por </a:t>
                      </a:r>
                      <a:r>
                        <a:rPr lang="es-CO" sz="2000" b="0" kern="1200" dirty="0" err="1">
                          <a:solidFill>
                            <a:schemeClr val="dk1"/>
                          </a:solidFill>
                          <a:effectLst/>
                        </a:rPr>
                        <a:t>cutting</a:t>
                      </a:r>
                      <a:r>
                        <a:rPr lang="es-CO" sz="2000" b="0" kern="1200" dirty="0">
                          <a:solidFill>
                            <a:schemeClr val="dk1"/>
                          </a:solidFill>
                          <a:effectLst/>
                        </a:rPr>
                        <a:t>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s-MX" sz="2000" dirty="0"/>
                        <a:t>9</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25813236"/>
                  </a:ext>
                </a:extLst>
              </a:tr>
              <a:tr h="370840">
                <a:tc>
                  <a:txBody>
                    <a:bodyPr/>
                    <a:lstStyle/>
                    <a:p>
                      <a:r>
                        <a:rPr lang="es-CO" sz="2000" b="0" kern="1200" dirty="0">
                          <a:solidFill>
                            <a:schemeClr val="dk1"/>
                          </a:solidFill>
                          <a:effectLst/>
                        </a:rPr>
                        <a:t>Violencia cibernética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es-MX" sz="2000" dirty="0"/>
                        <a:t>8</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45472409"/>
                  </a:ext>
                </a:extLst>
              </a:tr>
              <a:tr h="370840">
                <a:tc>
                  <a:txBody>
                    <a:bodyPr/>
                    <a:lstStyle/>
                    <a:p>
                      <a:r>
                        <a:rPr lang="es-CO" sz="2000" b="0" kern="1200" dirty="0">
                          <a:solidFill>
                            <a:schemeClr val="dk1"/>
                          </a:solidFill>
                          <a:effectLst/>
                        </a:rPr>
                        <a:t> Remisión centro de escucha </a:t>
                      </a:r>
                      <a:endParaRPr lang="es-CO" sz="2000" b="0" dirty="0"/>
                    </a:p>
                  </a:txBody>
                  <a:tcPr>
                    <a:lnR w="12700" cap="flat" cmpd="sng" algn="ctr">
                      <a:solidFill>
                        <a:schemeClr val="accent2"/>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r"/>
                      <a:r>
                        <a:rPr lang="es-MX" sz="2000" dirty="0"/>
                        <a:t>20</a:t>
                      </a:r>
                      <a:endParaRPr lang="es-CO" sz="2000" dirty="0"/>
                    </a:p>
                  </a:txBody>
                  <a:tcPr>
                    <a:lnL w="12700" cap="flat" cmpd="sng" algn="ctr">
                      <a:solidFill>
                        <a:schemeClr val="accent2"/>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064534870"/>
                  </a:ext>
                </a:extLst>
              </a:tr>
            </a:tbl>
          </a:graphicData>
        </a:graphic>
      </p:graphicFrame>
    </p:spTree>
    <p:extLst>
      <p:ext uri="{BB962C8B-B14F-4D97-AF65-F5344CB8AC3E}">
        <p14:creationId xmlns:p14="http://schemas.microsoft.com/office/powerpoint/2010/main" val="952918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2" name="Título 1">
            <a:extLst>
              <a:ext uri="{FF2B5EF4-FFF2-40B4-BE49-F238E27FC236}">
                <a16:creationId xmlns:a16="http://schemas.microsoft.com/office/drawing/2014/main" id="{9BB96392-5EED-5BF6-0E01-752544E6D369}"/>
              </a:ext>
            </a:extLst>
          </p:cNvPr>
          <p:cNvSpPr>
            <a:spLocks noGrp="1"/>
          </p:cNvSpPr>
          <p:nvPr>
            <p:ph type="title"/>
          </p:nvPr>
        </p:nvSpPr>
        <p:spPr>
          <a:xfrm>
            <a:off x="2338917" y="1668465"/>
            <a:ext cx="7792861" cy="2234670"/>
          </a:xfrm>
        </p:spPr>
        <p:txBody>
          <a:bodyPr>
            <a:normAutofit fontScale="90000"/>
          </a:bodyPr>
          <a:lstStyle/>
          <a:p>
            <a:pPr algn="ctr"/>
            <a:r>
              <a:rPr lang="es-ES" sz="8000" b="1" dirty="0">
                <a:solidFill>
                  <a:srgbClr val="FF6600"/>
                </a:solidFill>
                <a:latin typeface="+mn-lt"/>
              </a:rPr>
              <a:t>INFORME FINANCIERO</a:t>
            </a:r>
            <a:endParaRPr lang="es-CO" sz="8000" b="1" dirty="0">
              <a:solidFill>
                <a:srgbClr val="FF6600"/>
              </a:solidFill>
              <a:latin typeface="+mn-lt"/>
            </a:endParaRPr>
          </a:p>
        </p:txBody>
      </p:sp>
    </p:spTree>
    <p:extLst>
      <p:ext uri="{BB962C8B-B14F-4D97-AF65-F5344CB8AC3E}">
        <p14:creationId xmlns:p14="http://schemas.microsoft.com/office/powerpoint/2010/main" val="457882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7007578"/>
          </a:xfrm>
          <a:prstGeom prst="rect">
            <a:avLst/>
          </a:prstGeom>
        </p:spPr>
      </p:pic>
      <p:sp>
        <p:nvSpPr>
          <p:cNvPr id="57" name="Título 56">
            <a:extLst>
              <a:ext uri="{FF2B5EF4-FFF2-40B4-BE49-F238E27FC236}">
                <a16:creationId xmlns:a16="http://schemas.microsoft.com/office/drawing/2014/main" id="{460C245A-2811-23E1-DC17-566147CE4151}"/>
              </a:ext>
            </a:extLst>
          </p:cNvPr>
          <p:cNvSpPr>
            <a:spLocks noGrp="1"/>
          </p:cNvSpPr>
          <p:nvPr>
            <p:ph type="title"/>
          </p:nvPr>
        </p:nvSpPr>
        <p:spPr>
          <a:xfrm>
            <a:off x="779547" y="1565768"/>
            <a:ext cx="10515600" cy="1325563"/>
          </a:xfrm>
        </p:spPr>
        <p:txBody>
          <a:bodyPr>
            <a:noAutofit/>
          </a:bodyPr>
          <a:lstStyle/>
          <a:p>
            <a:pPr algn="ctr"/>
            <a:r>
              <a:rPr lang="es-CO" sz="2400" dirty="0">
                <a:effectLst/>
                <a:latin typeface="Arial" panose="020B0604020202020204" pitchFamily="34" charset="0"/>
                <a:ea typeface="Aptos" panose="020B0004020202020204" pitchFamily="34" charset="0"/>
                <a:cs typeface="Arial" panose="020B0604020202020204" pitchFamily="34" charset="0"/>
              </a:rPr>
              <a:t>La rendición de cuentas es un ejercicio de transparencia que permite a la comunidad educativa conocer cómo se administran los recursos públicos. La Institución Educativa Integrado de Cómbita presenta este informe con el compromiso de una gestión abierta, responsable y orientada a mejorar la calidad educativa de nuestros estudiantes</a:t>
            </a:r>
            <a:endParaRPr lang="es-CO" sz="240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CO" dirty="0"/>
          </a:p>
          <a:p>
            <a:endParaRPr lang="es-ES" dirty="0"/>
          </a:p>
          <a:p>
            <a:endParaRPr lang="es-ES" dirty="0"/>
          </a:p>
          <a:p>
            <a:endParaRPr lang="es-ES" dirty="0"/>
          </a:p>
        </p:txBody>
      </p:sp>
      <p:sp>
        <p:nvSpPr>
          <p:cNvPr id="65" name="CuadroTexto 64">
            <a:extLst>
              <a:ext uri="{FF2B5EF4-FFF2-40B4-BE49-F238E27FC236}">
                <a16:creationId xmlns:a16="http://schemas.microsoft.com/office/drawing/2014/main" id="{D8829B71-30C8-D329-B582-1C92D9A442CE}"/>
              </a:ext>
            </a:extLst>
          </p:cNvPr>
          <p:cNvSpPr txBox="1"/>
          <p:nvPr/>
        </p:nvSpPr>
        <p:spPr>
          <a:xfrm>
            <a:off x="3012017" y="3155434"/>
            <a:ext cx="6142566" cy="369332"/>
          </a:xfrm>
          <a:prstGeom prst="rect">
            <a:avLst/>
          </a:prstGeom>
          <a:noFill/>
        </p:spPr>
        <p:txBody>
          <a:bodyPr wrap="square">
            <a:spAutoFit/>
          </a:bodyPr>
          <a:lstStyle/>
          <a:p>
            <a:endParaRPr lang="es-CO" dirty="0"/>
          </a:p>
        </p:txBody>
      </p:sp>
      <p:sp>
        <p:nvSpPr>
          <p:cNvPr id="70" name="Rectángulo 69">
            <a:extLst>
              <a:ext uri="{FF2B5EF4-FFF2-40B4-BE49-F238E27FC236}">
                <a16:creationId xmlns:a16="http://schemas.microsoft.com/office/drawing/2014/main" id="{57541A63-998D-39FB-D617-F9399658C1DF}"/>
              </a:ext>
            </a:extLst>
          </p:cNvPr>
          <p:cNvSpPr/>
          <p:nvPr/>
        </p:nvSpPr>
        <p:spPr>
          <a:xfrm>
            <a:off x="1083733" y="3340099"/>
            <a:ext cx="2910946" cy="2307167"/>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1" name="Rectángulo 70">
            <a:extLst>
              <a:ext uri="{FF2B5EF4-FFF2-40B4-BE49-F238E27FC236}">
                <a16:creationId xmlns:a16="http://schemas.microsoft.com/office/drawing/2014/main" id="{EC1F6AB4-1910-D4BD-1402-BC785FFE46C7}"/>
              </a:ext>
            </a:extLst>
          </p:cNvPr>
          <p:cNvSpPr/>
          <p:nvPr/>
        </p:nvSpPr>
        <p:spPr>
          <a:xfrm>
            <a:off x="4765675" y="3356462"/>
            <a:ext cx="2871258" cy="2290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2" name="Rectángulo 71">
            <a:extLst>
              <a:ext uri="{FF2B5EF4-FFF2-40B4-BE49-F238E27FC236}">
                <a16:creationId xmlns:a16="http://schemas.microsoft.com/office/drawing/2014/main" id="{27B9C530-7430-2188-1B32-6A26108A994A}"/>
              </a:ext>
            </a:extLst>
          </p:cNvPr>
          <p:cNvSpPr/>
          <p:nvPr/>
        </p:nvSpPr>
        <p:spPr>
          <a:xfrm>
            <a:off x="8271933" y="3340100"/>
            <a:ext cx="2810934" cy="230716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3" name="CuadroTexto 72">
            <a:extLst>
              <a:ext uri="{FF2B5EF4-FFF2-40B4-BE49-F238E27FC236}">
                <a16:creationId xmlns:a16="http://schemas.microsoft.com/office/drawing/2014/main" id="{5C198330-267A-A83B-B695-24B05D0CF09C}"/>
              </a:ext>
            </a:extLst>
          </p:cNvPr>
          <p:cNvSpPr txBox="1"/>
          <p:nvPr/>
        </p:nvSpPr>
        <p:spPr>
          <a:xfrm>
            <a:off x="1788318" y="3412500"/>
            <a:ext cx="2002896" cy="2092881"/>
          </a:xfrm>
          <a:prstGeom prst="rect">
            <a:avLst/>
          </a:prstGeom>
          <a:noFill/>
        </p:spPr>
        <p:txBody>
          <a:bodyPr wrap="square" rtlCol="0">
            <a:spAutoFit/>
          </a:bodyPr>
          <a:lstStyle/>
          <a:p>
            <a:pPr algn="ctr"/>
            <a:r>
              <a:rPr lang="es-CO" sz="1400" b="1" dirty="0">
                <a:solidFill>
                  <a:srgbClr val="FFFFFF"/>
                </a:solidFill>
                <a:latin typeface="Garet Bold"/>
                <a:ea typeface="Garet Bold"/>
                <a:cs typeface="Garet Bold"/>
                <a:sym typeface="Garet Bold"/>
              </a:rPr>
              <a:t>Transparencia y gestión</a:t>
            </a:r>
          </a:p>
          <a:p>
            <a:pPr algn="ctr"/>
            <a:endParaRPr lang="es-CO" sz="1400" b="1" dirty="0">
              <a:solidFill>
                <a:srgbClr val="FFFFFF"/>
              </a:solidFill>
              <a:latin typeface="Garet Bold"/>
              <a:ea typeface="Garet Bold"/>
              <a:cs typeface="Garet Bold"/>
              <a:sym typeface="Garet Bold"/>
            </a:endParaRPr>
          </a:p>
          <a:p>
            <a:pPr algn="ctr"/>
            <a:r>
              <a:rPr lang="es-CO" sz="1400" dirty="0">
                <a:solidFill>
                  <a:srgbClr val="FFFFFF"/>
                </a:solidFill>
                <a:latin typeface="Garet Light"/>
                <a:ea typeface="Garet Light"/>
                <a:cs typeface="Garet Light"/>
                <a:sym typeface="Garet Light"/>
              </a:rPr>
              <a:t>Garantizar el manejo responsable y transparente de los recursos públicos asignados a la institución educativa.</a:t>
            </a:r>
          </a:p>
          <a:p>
            <a:endParaRPr lang="es-CO" dirty="0"/>
          </a:p>
        </p:txBody>
      </p:sp>
      <p:sp>
        <p:nvSpPr>
          <p:cNvPr id="75" name="CuadroTexto 74">
            <a:extLst>
              <a:ext uri="{FF2B5EF4-FFF2-40B4-BE49-F238E27FC236}">
                <a16:creationId xmlns:a16="http://schemas.microsoft.com/office/drawing/2014/main" id="{07C51D6A-1410-3A68-4B80-054021D816BE}"/>
              </a:ext>
            </a:extLst>
          </p:cNvPr>
          <p:cNvSpPr txBox="1"/>
          <p:nvPr/>
        </p:nvSpPr>
        <p:spPr>
          <a:xfrm>
            <a:off x="5516298" y="3474056"/>
            <a:ext cx="2002896" cy="1600438"/>
          </a:xfrm>
          <a:prstGeom prst="rect">
            <a:avLst/>
          </a:prstGeom>
          <a:noFill/>
        </p:spPr>
        <p:txBody>
          <a:bodyPr wrap="square" rtlCol="0">
            <a:spAutoFit/>
          </a:bodyPr>
          <a:lstStyle/>
          <a:p>
            <a:pPr marL="0" lvl="0" indent="0" algn="ctr"/>
            <a:r>
              <a:rPr lang="es-CO" sz="1400" b="1" dirty="0">
                <a:solidFill>
                  <a:srgbClr val="FFFFFF"/>
                </a:solidFill>
                <a:latin typeface="Garet Bold"/>
                <a:ea typeface="Garet Bold"/>
                <a:cs typeface="Garet Bold"/>
                <a:sym typeface="Garet Bold"/>
              </a:rPr>
              <a:t>Alcance de la rendición</a:t>
            </a:r>
          </a:p>
          <a:p>
            <a:pPr marL="0" lvl="0" indent="0" algn="ctr"/>
            <a:endParaRPr lang="es-CO" sz="1400" b="1" dirty="0">
              <a:solidFill>
                <a:srgbClr val="FFFFFF"/>
              </a:solidFill>
              <a:latin typeface="Garet Bold"/>
              <a:ea typeface="Garet Bold"/>
              <a:cs typeface="Garet Bold"/>
              <a:sym typeface="Garet Bold"/>
            </a:endParaRPr>
          </a:p>
          <a:p>
            <a:pPr algn="ctr"/>
            <a:r>
              <a:rPr lang="es-CO" sz="1400" dirty="0">
                <a:solidFill>
                  <a:srgbClr val="FFFFFF"/>
                </a:solidFill>
                <a:latin typeface="Garet Light"/>
                <a:ea typeface="Garet Light"/>
                <a:cs typeface="Garet Light"/>
                <a:sym typeface="Garet Light"/>
              </a:rPr>
              <a:t>Ingresos presupuestales, contratos celebrados y disposición final de bienes dados de baja durante 2026</a:t>
            </a:r>
            <a:endParaRPr lang="es-CO" sz="2000" dirty="0"/>
          </a:p>
        </p:txBody>
      </p:sp>
      <p:sp>
        <p:nvSpPr>
          <p:cNvPr id="76" name="CuadroTexto 75">
            <a:extLst>
              <a:ext uri="{FF2B5EF4-FFF2-40B4-BE49-F238E27FC236}">
                <a16:creationId xmlns:a16="http://schemas.microsoft.com/office/drawing/2014/main" id="{4AFECE20-27FC-EB02-A569-68CA983C4954}"/>
              </a:ext>
            </a:extLst>
          </p:cNvPr>
          <p:cNvSpPr txBox="1"/>
          <p:nvPr/>
        </p:nvSpPr>
        <p:spPr>
          <a:xfrm>
            <a:off x="9086321" y="3431734"/>
            <a:ext cx="2021946" cy="1877437"/>
          </a:xfrm>
          <a:prstGeom prst="rect">
            <a:avLst/>
          </a:prstGeom>
          <a:noFill/>
        </p:spPr>
        <p:txBody>
          <a:bodyPr wrap="square" rtlCol="0">
            <a:spAutoFit/>
          </a:bodyPr>
          <a:lstStyle/>
          <a:p>
            <a:pPr marL="0" lvl="0" indent="0" algn="ctr"/>
            <a:r>
              <a:rPr lang="es-CO" sz="1400" b="1" dirty="0">
                <a:solidFill>
                  <a:srgbClr val="FFFFFF"/>
                </a:solidFill>
                <a:latin typeface="Garet Bold"/>
                <a:ea typeface="Garet Bold"/>
                <a:cs typeface="Garet Bold"/>
                <a:sym typeface="Garet Bold"/>
              </a:rPr>
              <a:t>Importancia para la comunidad</a:t>
            </a:r>
          </a:p>
          <a:p>
            <a:pPr algn="ctr"/>
            <a:endParaRPr lang="es-CO" sz="1400" b="1" dirty="0">
              <a:solidFill>
                <a:srgbClr val="FFFFFF"/>
              </a:solidFill>
              <a:latin typeface="Garet Bold"/>
              <a:ea typeface="Garet Bold"/>
              <a:cs typeface="Garet Bold"/>
              <a:sym typeface="Garet Bold"/>
            </a:endParaRPr>
          </a:p>
          <a:p>
            <a:pPr marL="0" lvl="0" indent="0" algn="ctr"/>
            <a:r>
              <a:rPr lang="es-CO" sz="1400" dirty="0">
                <a:solidFill>
                  <a:srgbClr val="FFFFFF"/>
                </a:solidFill>
                <a:latin typeface="Garet Light"/>
                <a:ea typeface="Garet Light"/>
                <a:cs typeface="Garet Light"/>
                <a:sym typeface="Garet Light"/>
              </a:rPr>
              <a:t>Fortalecer la confianza de los padres de familia y la comunidad en la gestión institucional.</a:t>
            </a:r>
          </a:p>
          <a:p>
            <a:endParaRPr lang="es-CO" dirty="0"/>
          </a:p>
        </p:txBody>
      </p:sp>
      <p:sp>
        <p:nvSpPr>
          <p:cNvPr id="77" name="Freeform 13">
            <a:extLst>
              <a:ext uri="{FF2B5EF4-FFF2-40B4-BE49-F238E27FC236}">
                <a16:creationId xmlns:a16="http://schemas.microsoft.com/office/drawing/2014/main" id="{A92364A1-6C8F-E3AE-4A9C-31C1A89B8986}"/>
              </a:ext>
            </a:extLst>
          </p:cNvPr>
          <p:cNvSpPr/>
          <p:nvPr/>
        </p:nvSpPr>
        <p:spPr>
          <a:xfrm>
            <a:off x="1109133" y="3447416"/>
            <a:ext cx="679185" cy="701251"/>
          </a:xfrm>
          <a:custGeom>
            <a:avLst/>
            <a:gdLst/>
            <a:ahLst/>
            <a:cxnLst/>
            <a:rect l="l" t="t" r="r" b="b"/>
            <a:pathLst>
              <a:path w="855199" h="832750">
                <a:moveTo>
                  <a:pt x="0" y="0"/>
                </a:moveTo>
                <a:lnTo>
                  <a:pt x="855199" y="0"/>
                </a:lnTo>
                <a:lnTo>
                  <a:pt x="855199" y="832750"/>
                </a:lnTo>
                <a:lnTo>
                  <a:pt x="0" y="8327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8" name="Freeform 17">
            <a:extLst>
              <a:ext uri="{FF2B5EF4-FFF2-40B4-BE49-F238E27FC236}">
                <a16:creationId xmlns:a16="http://schemas.microsoft.com/office/drawing/2014/main" id="{598C169D-B767-7139-1F69-18D22BFAFA71}"/>
              </a:ext>
            </a:extLst>
          </p:cNvPr>
          <p:cNvSpPr/>
          <p:nvPr/>
        </p:nvSpPr>
        <p:spPr>
          <a:xfrm>
            <a:off x="4859073" y="3552189"/>
            <a:ext cx="657225" cy="483196"/>
          </a:xfrm>
          <a:custGeom>
            <a:avLst/>
            <a:gdLst/>
            <a:ahLst/>
            <a:cxnLst/>
            <a:rect l="l" t="t" r="r" b="b"/>
            <a:pathLst>
              <a:path w="882384" h="832750">
                <a:moveTo>
                  <a:pt x="0" y="0"/>
                </a:moveTo>
                <a:lnTo>
                  <a:pt x="882384" y="0"/>
                </a:lnTo>
                <a:lnTo>
                  <a:pt x="882384" y="832750"/>
                </a:lnTo>
                <a:lnTo>
                  <a:pt x="0" y="8327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9" name="Freeform 18">
            <a:extLst>
              <a:ext uri="{FF2B5EF4-FFF2-40B4-BE49-F238E27FC236}">
                <a16:creationId xmlns:a16="http://schemas.microsoft.com/office/drawing/2014/main" id="{C4B5F04B-61C0-109F-E98C-FC7FDAA20D03}"/>
              </a:ext>
            </a:extLst>
          </p:cNvPr>
          <p:cNvSpPr/>
          <p:nvPr/>
        </p:nvSpPr>
        <p:spPr>
          <a:xfrm>
            <a:off x="8334640" y="3525852"/>
            <a:ext cx="726281" cy="622816"/>
          </a:xfrm>
          <a:custGeom>
            <a:avLst/>
            <a:gdLst/>
            <a:ahLst/>
            <a:cxnLst/>
            <a:rect l="l" t="t" r="r" b="b"/>
            <a:pathLst>
              <a:path w="895367" h="895367">
                <a:moveTo>
                  <a:pt x="0" y="0"/>
                </a:moveTo>
                <a:lnTo>
                  <a:pt x="895367" y="0"/>
                </a:lnTo>
                <a:lnTo>
                  <a:pt x="895367" y="895367"/>
                </a:lnTo>
                <a:lnTo>
                  <a:pt x="0" y="8953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0" name="CuadroTexto 79">
            <a:extLst>
              <a:ext uri="{FF2B5EF4-FFF2-40B4-BE49-F238E27FC236}">
                <a16:creationId xmlns:a16="http://schemas.microsoft.com/office/drawing/2014/main" id="{1FFDEDD2-2AE6-9A44-C082-159145C9235C}"/>
              </a:ext>
            </a:extLst>
          </p:cNvPr>
          <p:cNvSpPr txBox="1"/>
          <p:nvPr/>
        </p:nvSpPr>
        <p:spPr>
          <a:xfrm>
            <a:off x="3723480" y="471611"/>
            <a:ext cx="7215453" cy="861774"/>
          </a:xfrm>
          <a:prstGeom prst="rect">
            <a:avLst/>
          </a:prstGeom>
          <a:noFill/>
        </p:spPr>
        <p:txBody>
          <a:bodyPr wrap="square" rtlCol="0">
            <a:spAutoFit/>
          </a:bodyPr>
          <a:lstStyle/>
          <a:p>
            <a:pPr marL="0" lvl="0" indent="0" algn="ctr"/>
            <a:r>
              <a:rPr lang="en-US" sz="3200" b="1" dirty="0">
                <a:solidFill>
                  <a:srgbClr val="00B050"/>
                </a:solidFill>
                <a:latin typeface="Garet Bold"/>
                <a:ea typeface="Garet Bold"/>
                <a:cs typeface="Garet Bold"/>
                <a:sym typeface="Garet Bold"/>
              </a:rPr>
              <a:t>INTRODUCCIÓN Y  PROPÓSITO</a:t>
            </a:r>
          </a:p>
          <a:p>
            <a:endParaRPr lang="es-CO" dirty="0"/>
          </a:p>
        </p:txBody>
      </p:sp>
    </p:spTree>
    <p:extLst>
      <p:ext uri="{BB962C8B-B14F-4D97-AF65-F5344CB8AC3E}">
        <p14:creationId xmlns:p14="http://schemas.microsoft.com/office/powerpoint/2010/main" val="3845746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7007578"/>
          </a:xfrm>
          <a:prstGeom prst="rect">
            <a:avLst/>
          </a:prstGeom>
        </p:spPr>
      </p:pic>
      <p:sp>
        <p:nvSpPr>
          <p:cNvPr id="57" name="Título 56">
            <a:extLst>
              <a:ext uri="{FF2B5EF4-FFF2-40B4-BE49-F238E27FC236}">
                <a16:creationId xmlns:a16="http://schemas.microsoft.com/office/drawing/2014/main" id="{460C245A-2811-23E1-DC17-566147CE4151}"/>
              </a:ext>
            </a:extLst>
          </p:cNvPr>
          <p:cNvSpPr>
            <a:spLocks noGrp="1"/>
          </p:cNvSpPr>
          <p:nvPr>
            <p:ph type="title"/>
          </p:nvPr>
        </p:nvSpPr>
        <p:spPr/>
        <p:txBody>
          <a:bodyPr/>
          <a:lstStyle/>
          <a:p>
            <a:pPr algn="ctr"/>
            <a:r>
              <a:rPr kumimoji="0" lang="es-CO" altLang="es-CO" sz="4400" b="1" i="0" u="none" strike="noStrike" cap="none" normalizeH="0" baseline="0" dirty="0">
                <a:ln>
                  <a:noFill/>
                </a:ln>
                <a:solidFill>
                  <a:srgbClr val="00B050"/>
                </a:solidFill>
                <a:effectLst/>
                <a:latin typeface="Arial" panose="020B0604020202020204" pitchFamily="34" charset="0"/>
                <a:ea typeface="Times New Roman" panose="02020603050405020304" pitchFamily="18" charset="0"/>
                <a:cs typeface="Arial" panose="020B0604020202020204" pitchFamily="34" charset="0"/>
              </a:rPr>
              <a:t>INGRESOS</a:t>
            </a:r>
            <a:br>
              <a:rPr kumimoji="0" lang="es-CO" altLang="es-CO" sz="2400" b="0" i="0" u="none" strike="noStrike" cap="none" normalizeH="0" baseline="0" dirty="0">
                <a:ln>
                  <a:noFill/>
                </a:ln>
                <a:solidFill>
                  <a:schemeClr val="tx1"/>
                </a:solidFill>
                <a:effectLst/>
              </a:rPr>
            </a:br>
            <a:endParaRPr lang="es-CO" dirty="0"/>
          </a:p>
        </p:txBody>
      </p:sp>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9" name="Rectangle 3">
            <a:extLst>
              <a:ext uri="{FF2B5EF4-FFF2-40B4-BE49-F238E27FC236}">
                <a16:creationId xmlns:a16="http://schemas.microsoft.com/office/drawing/2014/main" id="{F200E842-8161-C65E-1734-F8541F45BDD7}"/>
              </a:ext>
            </a:extLst>
          </p:cNvPr>
          <p:cNvSpPr>
            <a:spLocks noChangeArrowheads="1"/>
          </p:cNvSpPr>
          <p:nvPr/>
        </p:nvSpPr>
        <p:spPr bwMode="auto">
          <a:xfrm>
            <a:off x="3036888" y="23521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pic>
        <p:nvPicPr>
          <p:cNvPr id="12" name="Imagen 11">
            <a:extLst>
              <a:ext uri="{FF2B5EF4-FFF2-40B4-BE49-F238E27FC236}">
                <a16:creationId xmlns:a16="http://schemas.microsoft.com/office/drawing/2014/main" id="{7DB9CB0F-594E-D0E0-8BEF-E5A51C4E8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920" y="1692728"/>
            <a:ext cx="10797309" cy="3873017"/>
          </a:xfrm>
          <a:prstGeom prst="rect">
            <a:avLst/>
          </a:prstGeom>
        </p:spPr>
      </p:pic>
    </p:spTree>
    <p:extLst>
      <p:ext uri="{BB962C8B-B14F-4D97-AF65-F5344CB8AC3E}">
        <p14:creationId xmlns:p14="http://schemas.microsoft.com/office/powerpoint/2010/main" val="24343944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7007578"/>
          </a:xfrm>
          <a:prstGeom prst="rect">
            <a:avLst/>
          </a:prstGeom>
        </p:spPr>
      </p:pic>
      <p:sp>
        <p:nvSpPr>
          <p:cNvPr id="57" name="Título 56">
            <a:extLst>
              <a:ext uri="{FF2B5EF4-FFF2-40B4-BE49-F238E27FC236}">
                <a16:creationId xmlns:a16="http://schemas.microsoft.com/office/drawing/2014/main" id="{460C245A-2811-23E1-DC17-566147CE4151}"/>
              </a:ext>
            </a:extLst>
          </p:cNvPr>
          <p:cNvSpPr>
            <a:spLocks noGrp="1"/>
          </p:cNvSpPr>
          <p:nvPr>
            <p:ph type="title"/>
          </p:nvPr>
        </p:nvSpPr>
        <p:spPr>
          <a:xfrm>
            <a:off x="1079934" y="694096"/>
            <a:ext cx="10515600" cy="1325563"/>
          </a:xfrm>
        </p:spPr>
        <p:txBody>
          <a:bodyPr/>
          <a:lstStyle/>
          <a:p>
            <a:pPr algn="ctr"/>
            <a:r>
              <a:rPr kumimoji="0" lang="es-CO" altLang="es-CO" sz="4400" b="1" i="0" u="none" strike="noStrike" cap="none" normalizeH="0" baseline="0" dirty="0">
                <a:ln>
                  <a:noFill/>
                </a:ln>
                <a:solidFill>
                  <a:srgbClr val="00B050"/>
                </a:solidFill>
                <a:effectLst/>
                <a:latin typeface="Arial" panose="020B0604020202020204" pitchFamily="34" charset="0"/>
                <a:ea typeface="Times New Roman" panose="02020603050405020304" pitchFamily="18" charset="0"/>
                <a:cs typeface="Arial" panose="020B0604020202020204" pitchFamily="34" charset="0"/>
              </a:rPr>
              <a:t>EJECUCIÓN INGRESOS</a:t>
            </a:r>
            <a:br>
              <a:rPr kumimoji="0" lang="es-CO" altLang="es-CO" sz="2400" b="0" i="0" u="none" strike="noStrike" cap="none" normalizeH="0" baseline="0" dirty="0">
                <a:ln>
                  <a:noFill/>
                </a:ln>
                <a:solidFill>
                  <a:schemeClr val="tx1"/>
                </a:solidFill>
                <a:effectLst/>
              </a:rPr>
            </a:br>
            <a:endParaRPr lang="es-CO" dirty="0"/>
          </a:p>
        </p:txBody>
      </p:sp>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9" name="Rectangle 3">
            <a:extLst>
              <a:ext uri="{FF2B5EF4-FFF2-40B4-BE49-F238E27FC236}">
                <a16:creationId xmlns:a16="http://schemas.microsoft.com/office/drawing/2014/main" id="{F200E842-8161-C65E-1734-F8541F45BDD7}"/>
              </a:ext>
            </a:extLst>
          </p:cNvPr>
          <p:cNvSpPr>
            <a:spLocks noChangeArrowheads="1"/>
          </p:cNvSpPr>
          <p:nvPr/>
        </p:nvSpPr>
        <p:spPr bwMode="auto">
          <a:xfrm>
            <a:off x="3036888" y="23521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dirty="0">
              <a:ln>
                <a:noFill/>
              </a:ln>
              <a:solidFill>
                <a:schemeClr val="tx1"/>
              </a:solidFill>
              <a:effectLst/>
              <a:latin typeface="Arial" panose="020B0604020202020204" pitchFamily="34" charset="0"/>
            </a:endParaRPr>
          </a:p>
        </p:txBody>
      </p:sp>
      <p:pic>
        <p:nvPicPr>
          <p:cNvPr id="5" name="Imagen 4">
            <a:extLst>
              <a:ext uri="{FF2B5EF4-FFF2-40B4-BE49-F238E27FC236}">
                <a16:creationId xmlns:a16="http://schemas.microsoft.com/office/drawing/2014/main" id="{2A40E89A-9413-8C66-3C01-77B58B0DEFE6}"/>
              </a:ext>
            </a:extLst>
          </p:cNvPr>
          <p:cNvPicPr>
            <a:picLocks noChangeAspect="1"/>
          </p:cNvPicPr>
          <p:nvPr/>
        </p:nvPicPr>
        <p:blipFill rotWithShape="1">
          <a:blip r:embed="rId3">
            <a:extLst>
              <a:ext uri="{28A0092B-C50C-407E-A947-70E740481C1C}">
                <a14:useLocalDpi xmlns:a14="http://schemas.microsoft.com/office/drawing/2010/main" val="0"/>
              </a:ext>
            </a:extLst>
          </a:blip>
          <a:srcRect t="20387"/>
          <a:stretch/>
        </p:blipFill>
        <p:spPr>
          <a:xfrm>
            <a:off x="408458" y="1687160"/>
            <a:ext cx="11375083" cy="3918628"/>
          </a:xfrm>
          <a:prstGeom prst="rect">
            <a:avLst/>
          </a:prstGeom>
        </p:spPr>
      </p:pic>
    </p:spTree>
    <p:extLst>
      <p:ext uri="{BB962C8B-B14F-4D97-AF65-F5344CB8AC3E}">
        <p14:creationId xmlns:p14="http://schemas.microsoft.com/office/powerpoint/2010/main" val="1005025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74789"/>
            <a:ext cx="12170664" cy="7007578"/>
          </a:xfrm>
          <a:prstGeom prst="rect">
            <a:avLst/>
          </a:prstGeom>
        </p:spPr>
      </p:pic>
      <p:sp>
        <p:nvSpPr>
          <p:cNvPr id="57" name="Título 56">
            <a:extLst>
              <a:ext uri="{FF2B5EF4-FFF2-40B4-BE49-F238E27FC236}">
                <a16:creationId xmlns:a16="http://schemas.microsoft.com/office/drawing/2014/main" id="{460C245A-2811-23E1-DC17-566147CE4151}"/>
              </a:ext>
            </a:extLst>
          </p:cNvPr>
          <p:cNvSpPr>
            <a:spLocks noGrp="1"/>
          </p:cNvSpPr>
          <p:nvPr>
            <p:ph type="title"/>
          </p:nvPr>
        </p:nvSpPr>
        <p:spPr/>
        <p:txBody>
          <a:bodyPr/>
          <a:lstStyle/>
          <a:p>
            <a:pPr algn="ctr"/>
            <a:r>
              <a:rPr lang="es-CO" sz="4400" b="1" dirty="0">
                <a:solidFill>
                  <a:srgbClr val="00B050"/>
                </a:solidFill>
                <a:latin typeface="Garet Bold"/>
                <a:ea typeface="Garet Bold"/>
                <a:cs typeface="Garet Bold"/>
                <a:sym typeface="Garet Bold"/>
              </a:rPr>
              <a:t>Contratos Realizados</a:t>
            </a:r>
            <a:endParaRPr lang="es-CO" dirty="0">
              <a:solidFill>
                <a:srgbClr val="00B050"/>
              </a:solidFill>
            </a:endParaRPr>
          </a:p>
        </p:txBody>
      </p:sp>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grpSp>
        <p:nvGrpSpPr>
          <p:cNvPr id="2" name="Group 6">
            <a:extLst>
              <a:ext uri="{FF2B5EF4-FFF2-40B4-BE49-F238E27FC236}">
                <a16:creationId xmlns:a16="http://schemas.microsoft.com/office/drawing/2014/main" id="{9130DD48-A086-0B86-3999-435F58EFF8BA}"/>
              </a:ext>
            </a:extLst>
          </p:cNvPr>
          <p:cNvGrpSpPr/>
          <p:nvPr/>
        </p:nvGrpSpPr>
        <p:grpSpPr>
          <a:xfrm>
            <a:off x="689114" y="1687160"/>
            <a:ext cx="3624268" cy="1965830"/>
            <a:chOff x="0" y="0"/>
            <a:chExt cx="8166912" cy="4133033"/>
          </a:xfrm>
        </p:grpSpPr>
        <p:pic>
          <p:nvPicPr>
            <p:cNvPr id="5" name="Picture 7">
              <a:extLst>
                <a:ext uri="{FF2B5EF4-FFF2-40B4-BE49-F238E27FC236}">
                  <a16:creationId xmlns:a16="http://schemas.microsoft.com/office/drawing/2014/main" id="{473D5C5A-2135-E86E-3151-5D49F1745E62}"/>
                </a:ext>
              </a:extLst>
            </p:cNvPr>
            <p:cNvPicPr>
              <a:picLocks noChangeAspect="1"/>
            </p:cNvPicPr>
            <p:nvPr/>
          </p:nvPicPr>
          <p:blipFill>
            <a:blip r:embed="rId3"/>
            <a:srcRect t="5607" b="5607"/>
            <a:stretch>
              <a:fillRect/>
            </a:stretch>
          </p:blipFill>
          <p:spPr>
            <a:xfrm>
              <a:off x="0" y="0"/>
              <a:ext cx="8166912" cy="4133033"/>
            </a:xfrm>
            <a:prstGeom prst="rect">
              <a:avLst/>
            </a:prstGeom>
          </p:spPr>
        </p:pic>
      </p:grpSp>
      <p:grpSp>
        <p:nvGrpSpPr>
          <p:cNvPr id="6" name="Group 8">
            <a:extLst>
              <a:ext uri="{FF2B5EF4-FFF2-40B4-BE49-F238E27FC236}">
                <a16:creationId xmlns:a16="http://schemas.microsoft.com/office/drawing/2014/main" id="{B4C66C1F-E213-0B21-D321-7611EA0ACA2C}"/>
              </a:ext>
            </a:extLst>
          </p:cNvPr>
          <p:cNvGrpSpPr/>
          <p:nvPr/>
        </p:nvGrpSpPr>
        <p:grpSpPr>
          <a:xfrm>
            <a:off x="689114" y="3854275"/>
            <a:ext cx="3624268" cy="2177070"/>
            <a:chOff x="0" y="0"/>
            <a:chExt cx="8166912" cy="4133033"/>
          </a:xfrm>
        </p:grpSpPr>
        <p:pic>
          <p:nvPicPr>
            <p:cNvPr id="7" name="Picture 9">
              <a:extLst>
                <a:ext uri="{FF2B5EF4-FFF2-40B4-BE49-F238E27FC236}">
                  <a16:creationId xmlns:a16="http://schemas.microsoft.com/office/drawing/2014/main" id="{A697CCE3-E45A-A18E-0FC6-F90D467CE4CA}"/>
                </a:ext>
              </a:extLst>
            </p:cNvPr>
            <p:cNvPicPr>
              <a:picLocks noChangeAspect="1"/>
            </p:cNvPicPr>
            <p:nvPr/>
          </p:nvPicPr>
          <p:blipFill>
            <a:blip r:embed="rId4"/>
            <a:srcRect t="5607" b="5607"/>
            <a:stretch>
              <a:fillRect/>
            </a:stretch>
          </p:blipFill>
          <p:spPr>
            <a:xfrm>
              <a:off x="0" y="0"/>
              <a:ext cx="8166912" cy="4133033"/>
            </a:xfrm>
            <a:prstGeom prst="rect">
              <a:avLst/>
            </a:prstGeom>
          </p:spPr>
        </p:pic>
      </p:grpSp>
      <p:sp>
        <p:nvSpPr>
          <p:cNvPr id="9" name="CuadroTexto 8">
            <a:extLst>
              <a:ext uri="{FF2B5EF4-FFF2-40B4-BE49-F238E27FC236}">
                <a16:creationId xmlns:a16="http://schemas.microsoft.com/office/drawing/2014/main" id="{E1C2DF49-DB75-ABE2-1F0B-B252CD4955D6}"/>
              </a:ext>
            </a:extLst>
          </p:cNvPr>
          <p:cNvSpPr txBox="1"/>
          <p:nvPr/>
        </p:nvSpPr>
        <p:spPr>
          <a:xfrm>
            <a:off x="4608945" y="1501942"/>
            <a:ext cx="6151418" cy="528350"/>
          </a:xfrm>
          <a:prstGeom prst="rect">
            <a:avLst/>
          </a:prstGeom>
          <a:noFill/>
        </p:spPr>
        <p:txBody>
          <a:bodyPr wrap="square">
            <a:spAutoFit/>
          </a:bodyPr>
          <a:lstStyle/>
          <a:p>
            <a:pPr marL="0" lvl="0" indent="0" algn="l">
              <a:lnSpc>
                <a:spcPts val="3921"/>
              </a:lnSpc>
            </a:pPr>
            <a:r>
              <a:rPr lang="en-US" sz="1800" b="1" dirty="0" err="1">
                <a:solidFill>
                  <a:srgbClr val="000000"/>
                </a:solidFill>
                <a:latin typeface="Garet Bold"/>
                <a:ea typeface="Garet Bold"/>
                <a:cs typeface="Garet Bold"/>
                <a:sym typeface="Garet Bold"/>
              </a:rPr>
              <a:t>Contrato</a:t>
            </a:r>
            <a:r>
              <a:rPr lang="en-US" sz="1800" b="1" dirty="0">
                <a:solidFill>
                  <a:srgbClr val="000000"/>
                </a:solidFill>
                <a:latin typeface="Garet Bold"/>
                <a:ea typeface="Garet Bold"/>
                <a:cs typeface="Garet Bold"/>
                <a:sym typeface="Garet Bold"/>
              </a:rPr>
              <a:t> 1: Sistema de Gestion Escolar COMPUCOL</a:t>
            </a:r>
          </a:p>
        </p:txBody>
      </p:sp>
      <p:sp>
        <p:nvSpPr>
          <p:cNvPr id="11" name="CuadroTexto 10">
            <a:extLst>
              <a:ext uri="{FF2B5EF4-FFF2-40B4-BE49-F238E27FC236}">
                <a16:creationId xmlns:a16="http://schemas.microsoft.com/office/drawing/2014/main" id="{DD97A868-8CA5-3604-ECB0-CC2B6E39547E}"/>
              </a:ext>
            </a:extLst>
          </p:cNvPr>
          <p:cNvSpPr txBox="1"/>
          <p:nvPr/>
        </p:nvSpPr>
        <p:spPr>
          <a:xfrm>
            <a:off x="4802911" y="3629901"/>
            <a:ext cx="6151418" cy="528350"/>
          </a:xfrm>
          <a:prstGeom prst="rect">
            <a:avLst/>
          </a:prstGeom>
          <a:noFill/>
        </p:spPr>
        <p:txBody>
          <a:bodyPr wrap="square">
            <a:spAutoFit/>
          </a:bodyPr>
          <a:lstStyle/>
          <a:p>
            <a:pPr marL="0" lvl="0" indent="0" algn="l">
              <a:lnSpc>
                <a:spcPts val="3921"/>
              </a:lnSpc>
            </a:pPr>
            <a:r>
              <a:rPr lang="es-CO" sz="1800" b="1" dirty="0">
                <a:solidFill>
                  <a:srgbClr val="000000"/>
                </a:solidFill>
                <a:latin typeface="Garet Bold"/>
                <a:ea typeface="Garet Bold"/>
                <a:cs typeface="Garet Bold"/>
                <a:sym typeface="Garet Bold"/>
              </a:rPr>
              <a:t>Contrato 2: Conectividad y Red Interna (Fibra Óptica)</a:t>
            </a:r>
          </a:p>
        </p:txBody>
      </p:sp>
      <p:sp>
        <p:nvSpPr>
          <p:cNvPr id="12" name="AutoShape 10">
            <a:extLst>
              <a:ext uri="{FF2B5EF4-FFF2-40B4-BE49-F238E27FC236}">
                <a16:creationId xmlns:a16="http://schemas.microsoft.com/office/drawing/2014/main" id="{6DE9A749-74AB-7C32-B691-8078919B2530}"/>
              </a:ext>
            </a:extLst>
          </p:cNvPr>
          <p:cNvSpPr/>
          <p:nvPr/>
        </p:nvSpPr>
        <p:spPr>
          <a:xfrm flipH="1">
            <a:off x="4744964" y="2021956"/>
            <a:ext cx="5879380" cy="0"/>
          </a:xfrm>
          <a:prstGeom prst="line">
            <a:avLst/>
          </a:prstGeom>
          <a:ln w="47625" cap="flat">
            <a:solidFill>
              <a:srgbClr val="FF6600"/>
            </a:solidFill>
            <a:prstDash val="solid"/>
            <a:headEnd type="none" w="sm" len="sm"/>
            <a:tailEnd type="none" w="sm" len="sm"/>
          </a:ln>
        </p:spPr>
      </p:sp>
      <p:sp>
        <p:nvSpPr>
          <p:cNvPr id="13" name="AutoShape 10">
            <a:extLst>
              <a:ext uri="{FF2B5EF4-FFF2-40B4-BE49-F238E27FC236}">
                <a16:creationId xmlns:a16="http://schemas.microsoft.com/office/drawing/2014/main" id="{88FA5785-F976-F3BE-1D70-75C29AE5C715}"/>
              </a:ext>
            </a:extLst>
          </p:cNvPr>
          <p:cNvSpPr/>
          <p:nvPr/>
        </p:nvSpPr>
        <p:spPr>
          <a:xfrm flipH="1">
            <a:off x="4802911" y="4158251"/>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1323439"/>
          </a:xfrm>
          <a:prstGeom prst="rect">
            <a:avLst/>
          </a:prstGeom>
          <a:noFill/>
        </p:spPr>
        <p:txBody>
          <a:bodyPr wrap="square">
            <a:spAutoFit/>
          </a:bodyPr>
          <a:lstStyle/>
          <a:p>
            <a:pPr algn="just"/>
            <a:r>
              <a:rPr lang="es-ES" sz="1600" dirty="0">
                <a:solidFill>
                  <a:srgbClr val="000000"/>
                </a:solidFill>
                <a:latin typeface="Arial" panose="020B0604020202020204" pitchFamily="34" charset="0"/>
                <a:ea typeface="Garet Light"/>
                <a:cs typeface="Arial" panose="020B0604020202020204" pitchFamily="34" charset="0"/>
                <a:sym typeface="Garet Light"/>
              </a:rPr>
              <a:t>SERVICIO DEL DERECHO AL USO DEL SISTEMA DE GESTION ESCOLAR COMPUCOL  2026 A TRAVES DE INTERNET (WEB) PARA LA INSTITUCIÓN EDUCATIVA INTEGRADO DEL MUNICIPIO DE COMBITA</a:t>
            </a:r>
            <a:r>
              <a:rPr lang="es-CO" sz="1600" dirty="0">
                <a:solidFill>
                  <a:srgbClr val="000000"/>
                </a:solidFill>
                <a:latin typeface="Arial" panose="020B0604020202020204" pitchFamily="34" charset="0"/>
                <a:ea typeface="Garet Light"/>
                <a:cs typeface="Arial" panose="020B0604020202020204" pitchFamily="34" charset="0"/>
                <a:sym typeface="Garet Light"/>
              </a:rPr>
              <a:t>. Valor del contrato: $3.000.000. Fecha de suscripción: 13 de abril de 2026. Proveedor seleccionado </a:t>
            </a:r>
            <a:r>
              <a:rPr lang="es-ES" sz="1600" b="1" dirty="0">
                <a:effectLst/>
                <a:latin typeface="Arial" panose="020B0604020202020204" pitchFamily="34" charset="0"/>
                <a:ea typeface="Times New Roman" panose="02020603050405020304" pitchFamily="18" charset="0"/>
                <a:cs typeface="Arial" panose="020B0604020202020204" pitchFamily="34" charset="0"/>
              </a:rPr>
              <a:t>COMPUCENTRO S.A.S.</a:t>
            </a:r>
            <a:endParaRPr lang="es-CO" sz="1600" dirty="0">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B7325080-4F39-DC66-2DED-BA8A1BD9F65C}"/>
              </a:ext>
            </a:extLst>
          </p:cNvPr>
          <p:cNvSpPr txBox="1"/>
          <p:nvPr/>
        </p:nvSpPr>
        <p:spPr>
          <a:xfrm>
            <a:off x="4802911" y="4281090"/>
            <a:ext cx="6874380" cy="1323439"/>
          </a:xfrm>
          <a:prstGeom prst="rect">
            <a:avLst/>
          </a:prstGeom>
          <a:noFill/>
        </p:spPr>
        <p:txBody>
          <a:bodyPr wrap="square">
            <a:spAutoFit/>
          </a:bodyPr>
          <a:lstStyle/>
          <a:p>
            <a:pPr marL="0" lvl="0" indent="0" algn="just"/>
            <a:r>
              <a:rPr lang="es-ES" sz="1600" dirty="0">
                <a:solidFill>
                  <a:srgbClr val="000000"/>
                </a:solidFill>
                <a:latin typeface="Arial" panose="020B0604020202020204" pitchFamily="34" charset="0"/>
                <a:ea typeface="Garet Light"/>
                <a:cs typeface="Arial" panose="020B0604020202020204" pitchFamily="34" charset="0"/>
                <a:sym typeface="Garet Light"/>
              </a:rPr>
              <a:t>PRESTACIÓN DE SERVICIOS INTEGRALES DE CONECTIVIDAD A INTERNET DE BANDA  ANCHA CON UN TOTAL DE 50 MEGAS MEDIANTE FIBRA ÓPTICA</a:t>
            </a:r>
            <a:r>
              <a:rPr lang="es-CO" sz="1600" dirty="0">
                <a:solidFill>
                  <a:srgbClr val="000000"/>
                </a:solidFill>
                <a:latin typeface="Arial" panose="020B0604020202020204" pitchFamily="34" charset="0"/>
                <a:ea typeface="Garet Light"/>
                <a:cs typeface="Arial" panose="020B0604020202020204" pitchFamily="34" charset="0"/>
                <a:sym typeface="Garet Light"/>
              </a:rPr>
              <a:t>. Valor del contrato: $2´766.751. Fecha de suscripción: 29 de abril de 2026. </a:t>
            </a:r>
          </a:p>
          <a:p>
            <a:pPr marL="0" lvl="0" indent="0" algn="just"/>
            <a:r>
              <a:rPr lang="es-CO" sz="1600" dirty="0">
                <a:solidFill>
                  <a:srgbClr val="000000"/>
                </a:solidFill>
                <a:latin typeface="Arial" panose="020B0604020202020204" pitchFamily="34" charset="0"/>
                <a:ea typeface="Garet Light"/>
                <a:cs typeface="Arial" panose="020B0604020202020204" pitchFamily="34" charset="0"/>
                <a:sym typeface="Garet Light"/>
              </a:rPr>
              <a:t>Proveedor seleccionado </a:t>
            </a:r>
            <a:r>
              <a:rPr lang="es-ES" sz="1600" b="1" dirty="0">
                <a:effectLst/>
                <a:latin typeface="Arial" panose="020B0604020202020204" pitchFamily="34" charset="0"/>
                <a:ea typeface="Times New Roman" panose="02020603050405020304" pitchFamily="18" charset="0"/>
                <a:cs typeface="Arial" panose="020B0604020202020204" pitchFamily="34" charset="0"/>
              </a:rPr>
              <a:t>COLOMBIA MAS TV S.A.S.</a:t>
            </a:r>
            <a:endParaRPr lang="es-CO" sz="1600" dirty="0">
              <a:solidFill>
                <a:srgbClr val="000000"/>
              </a:solidFill>
              <a:latin typeface="Arial" panose="020B0604020202020204" pitchFamily="34" charset="0"/>
              <a:ea typeface="Garet Light"/>
              <a:cs typeface="Arial" panose="020B0604020202020204" pitchFamily="34" charset="0"/>
              <a:sym typeface="Garet Light"/>
            </a:endParaRPr>
          </a:p>
        </p:txBody>
      </p:sp>
    </p:spTree>
    <p:extLst>
      <p:ext uri="{BB962C8B-B14F-4D97-AF65-F5344CB8AC3E}">
        <p14:creationId xmlns:p14="http://schemas.microsoft.com/office/powerpoint/2010/main" val="1973164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2" name="Título 1">
            <a:extLst>
              <a:ext uri="{FF2B5EF4-FFF2-40B4-BE49-F238E27FC236}">
                <a16:creationId xmlns:a16="http://schemas.microsoft.com/office/drawing/2014/main" id="{9BB96392-5EED-5BF6-0E01-752544E6D369}"/>
              </a:ext>
            </a:extLst>
          </p:cNvPr>
          <p:cNvSpPr>
            <a:spLocks noGrp="1"/>
          </p:cNvSpPr>
          <p:nvPr>
            <p:ph type="title"/>
          </p:nvPr>
        </p:nvSpPr>
        <p:spPr>
          <a:xfrm>
            <a:off x="2338917" y="1668465"/>
            <a:ext cx="7792861" cy="2234670"/>
          </a:xfrm>
        </p:spPr>
        <p:txBody>
          <a:bodyPr>
            <a:normAutofit fontScale="90000"/>
          </a:bodyPr>
          <a:lstStyle/>
          <a:p>
            <a:pPr algn="ctr"/>
            <a:r>
              <a:rPr lang="es-CO" dirty="0">
                <a:solidFill>
                  <a:srgbClr val="FF6600"/>
                </a:solidFill>
                <a:effectLst/>
                <a:latin typeface="Aptos" panose="020B0004020202020204" pitchFamily="34" charset="0"/>
                <a:ea typeface="Aptos" panose="020B0004020202020204" pitchFamily="34" charset="0"/>
                <a:cs typeface="Times New Roman" panose="02020603050405020304" pitchFamily="18" charset="0"/>
              </a:rPr>
              <a:t>ORIENTACIONES SEGUNDO SEMESTRE</a:t>
            </a:r>
            <a:br>
              <a:rPr lang="es-CO" dirty="0">
                <a:solidFill>
                  <a:srgbClr val="FF6600"/>
                </a:solidFill>
                <a:effectLst/>
                <a:latin typeface="Aptos" panose="020B0004020202020204" pitchFamily="34" charset="0"/>
                <a:ea typeface="Aptos" panose="020B0004020202020204" pitchFamily="34" charset="0"/>
                <a:cs typeface="Times New Roman" panose="02020603050405020304" pitchFamily="18" charset="0"/>
              </a:rPr>
            </a:br>
            <a:r>
              <a:rPr lang="es-CO" dirty="0">
                <a:solidFill>
                  <a:srgbClr val="FF6600"/>
                </a:solidFill>
                <a:effectLst/>
                <a:latin typeface="Aptos" panose="020B0004020202020204" pitchFamily="34" charset="0"/>
                <a:ea typeface="Aptos" panose="020B0004020202020204" pitchFamily="34" charset="0"/>
                <a:cs typeface="Times New Roman" panose="02020603050405020304" pitchFamily="18" charset="0"/>
              </a:rPr>
              <a:t>2026</a:t>
            </a:r>
            <a:endParaRPr lang="es-CO" sz="41300" b="1" dirty="0">
              <a:solidFill>
                <a:srgbClr val="FF6600"/>
              </a:solidFill>
              <a:latin typeface="+mn-lt"/>
            </a:endParaRPr>
          </a:p>
        </p:txBody>
      </p:sp>
    </p:spTree>
    <p:extLst>
      <p:ext uri="{BB962C8B-B14F-4D97-AF65-F5344CB8AC3E}">
        <p14:creationId xmlns:p14="http://schemas.microsoft.com/office/powerpoint/2010/main" val="20395023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03" y="0"/>
            <a:ext cx="12170664" cy="7007578"/>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8945" y="5771919"/>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421D7FDB-FC9D-6E8B-654B-146E00D1C312}"/>
              </a:ext>
            </a:extLst>
          </p:cNvPr>
          <p:cNvSpPr txBox="1">
            <a:spLocks/>
          </p:cNvSpPr>
          <p:nvPr/>
        </p:nvSpPr>
        <p:spPr>
          <a:xfrm>
            <a:off x="2207252" y="324488"/>
            <a:ext cx="8055006" cy="152318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solidFill>
                  <a:srgbClr val="00B050"/>
                </a:solidFill>
              </a:rPr>
              <a:t>ENTREGA DE INFORMES ACADÉMICOS</a:t>
            </a:r>
            <a:endParaRPr lang="es-CO" dirty="0">
              <a:solidFill>
                <a:srgbClr val="00B050"/>
              </a:solidFill>
            </a:endParaRPr>
          </a:p>
        </p:txBody>
      </p:sp>
      <p:pic>
        <p:nvPicPr>
          <p:cNvPr id="11" name="Imagen 10">
            <a:extLst>
              <a:ext uri="{FF2B5EF4-FFF2-40B4-BE49-F238E27FC236}">
                <a16:creationId xmlns:a16="http://schemas.microsoft.com/office/drawing/2014/main" id="{94475A5C-8D76-7638-952C-BA79739C5615}"/>
              </a:ext>
            </a:extLst>
          </p:cNvPr>
          <p:cNvPicPr>
            <a:picLocks noChangeAspect="1"/>
          </p:cNvPicPr>
          <p:nvPr/>
        </p:nvPicPr>
        <p:blipFill>
          <a:blip r:embed="rId3"/>
          <a:stretch>
            <a:fillRect/>
          </a:stretch>
        </p:blipFill>
        <p:spPr>
          <a:xfrm>
            <a:off x="1672968" y="2094492"/>
            <a:ext cx="8846063" cy="2646841"/>
          </a:xfrm>
          <a:prstGeom prst="rect">
            <a:avLst/>
          </a:prstGeom>
        </p:spPr>
      </p:pic>
    </p:spTree>
    <p:extLst>
      <p:ext uri="{BB962C8B-B14F-4D97-AF65-F5344CB8AC3E}">
        <p14:creationId xmlns:p14="http://schemas.microsoft.com/office/powerpoint/2010/main" val="3172513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74789"/>
            <a:ext cx="12170664" cy="7007578"/>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0479" y="6085186"/>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sp>
        <p:nvSpPr>
          <p:cNvPr id="2" name="Título 1">
            <a:extLst>
              <a:ext uri="{FF2B5EF4-FFF2-40B4-BE49-F238E27FC236}">
                <a16:creationId xmlns:a16="http://schemas.microsoft.com/office/drawing/2014/main" id="{B05FF977-9103-295F-38F1-F9C759EA69AE}"/>
              </a:ext>
            </a:extLst>
          </p:cNvPr>
          <p:cNvSpPr txBox="1">
            <a:spLocks/>
          </p:cNvSpPr>
          <p:nvPr/>
        </p:nvSpPr>
        <p:spPr>
          <a:xfrm>
            <a:off x="3697876" y="235698"/>
            <a:ext cx="5879977" cy="710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800" dirty="0">
                <a:solidFill>
                  <a:srgbClr val="FF6600"/>
                </a:solidFill>
              </a:rPr>
              <a:t>ESCUELA DE PADRES</a:t>
            </a:r>
            <a:endParaRPr lang="es-CO" sz="4800" dirty="0">
              <a:solidFill>
                <a:srgbClr val="FF6600"/>
              </a:solidFill>
            </a:endParaRPr>
          </a:p>
        </p:txBody>
      </p:sp>
      <p:graphicFrame>
        <p:nvGraphicFramePr>
          <p:cNvPr id="5" name="Tabla 4">
            <a:extLst>
              <a:ext uri="{FF2B5EF4-FFF2-40B4-BE49-F238E27FC236}">
                <a16:creationId xmlns:a16="http://schemas.microsoft.com/office/drawing/2014/main" id="{27BDEAF5-331D-011E-CE42-15681884DEE5}"/>
              </a:ext>
            </a:extLst>
          </p:cNvPr>
          <p:cNvGraphicFramePr>
            <a:graphicFrameLocks noGrp="1"/>
          </p:cNvGraphicFramePr>
          <p:nvPr>
            <p:extLst>
              <p:ext uri="{D42A27DB-BD31-4B8C-83A1-F6EECF244321}">
                <p14:modId xmlns:p14="http://schemas.microsoft.com/office/powerpoint/2010/main" val="2781266131"/>
              </p:ext>
            </p:extLst>
          </p:nvPr>
        </p:nvGraphicFramePr>
        <p:xfrm>
          <a:off x="1511175" y="1109580"/>
          <a:ext cx="9169648" cy="1693810"/>
        </p:xfrm>
        <a:graphic>
          <a:graphicData uri="http://schemas.openxmlformats.org/drawingml/2006/table">
            <a:tbl>
              <a:tblPr firstRow="1" bandRow="1">
                <a:tableStyleId>{93296810-A885-4BE3-A3E7-6D5BEEA58F35}</a:tableStyleId>
              </a:tblPr>
              <a:tblGrid>
                <a:gridCol w="1888973">
                  <a:extLst>
                    <a:ext uri="{9D8B030D-6E8A-4147-A177-3AD203B41FA5}">
                      <a16:colId xmlns:a16="http://schemas.microsoft.com/office/drawing/2014/main" val="2231771184"/>
                    </a:ext>
                  </a:extLst>
                </a:gridCol>
                <a:gridCol w="2540435">
                  <a:extLst>
                    <a:ext uri="{9D8B030D-6E8A-4147-A177-3AD203B41FA5}">
                      <a16:colId xmlns:a16="http://schemas.microsoft.com/office/drawing/2014/main" val="2417399047"/>
                    </a:ext>
                  </a:extLst>
                </a:gridCol>
                <a:gridCol w="2290151">
                  <a:extLst>
                    <a:ext uri="{9D8B030D-6E8A-4147-A177-3AD203B41FA5}">
                      <a16:colId xmlns:a16="http://schemas.microsoft.com/office/drawing/2014/main" val="4282693358"/>
                    </a:ext>
                  </a:extLst>
                </a:gridCol>
                <a:gridCol w="2450089">
                  <a:extLst>
                    <a:ext uri="{9D8B030D-6E8A-4147-A177-3AD203B41FA5}">
                      <a16:colId xmlns:a16="http://schemas.microsoft.com/office/drawing/2014/main" val="2195667598"/>
                    </a:ext>
                  </a:extLst>
                </a:gridCol>
              </a:tblGrid>
              <a:tr h="337840">
                <a:tc>
                  <a:txBody>
                    <a:bodyPr/>
                    <a:lstStyle/>
                    <a:p>
                      <a:r>
                        <a:rPr lang="es-ES" dirty="0"/>
                        <a:t>SEDE</a:t>
                      </a:r>
                      <a:endParaRPr lang="es-CO" dirty="0"/>
                    </a:p>
                  </a:txBody>
                  <a:tcPr/>
                </a:tc>
                <a:tc>
                  <a:txBody>
                    <a:bodyPr/>
                    <a:lstStyle/>
                    <a:p>
                      <a:r>
                        <a:rPr lang="es-ES" dirty="0"/>
                        <a:t>GRADO</a:t>
                      </a:r>
                      <a:endParaRPr lang="es-CO" dirty="0"/>
                    </a:p>
                  </a:txBody>
                  <a:tcPr/>
                </a:tc>
                <a:tc>
                  <a:txBody>
                    <a:bodyPr/>
                    <a:lstStyle/>
                    <a:p>
                      <a:pPr algn="l"/>
                      <a:r>
                        <a:rPr lang="es-ES" dirty="0"/>
                        <a:t>HORA</a:t>
                      </a:r>
                      <a:endParaRPr lang="es-CO" dirty="0"/>
                    </a:p>
                  </a:txBody>
                  <a:tcPr/>
                </a:tc>
                <a:tc>
                  <a:txBody>
                    <a:bodyPr/>
                    <a:lstStyle/>
                    <a:p>
                      <a:pPr algn="l"/>
                      <a:r>
                        <a:rPr lang="es-ES" dirty="0"/>
                        <a:t>FECHA</a:t>
                      </a:r>
                      <a:endParaRPr lang="es-CO" dirty="0"/>
                    </a:p>
                  </a:txBody>
                  <a:tcPr/>
                </a:tc>
                <a:extLst>
                  <a:ext uri="{0D108BD9-81ED-4DB2-BD59-A6C34878D82A}">
                    <a16:rowId xmlns:a16="http://schemas.microsoft.com/office/drawing/2014/main" val="4120914915"/>
                  </a:ext>
                </a:extLst>
              </a:tr>
              <a:tr h="472050">
                <a:tc>
                  <a:txBody>
                    <a:bodyPr/>
                    <a:lstStyle/>
                    <a:p>
                      <a:r>
                        <a:rPr lang="es-ES" sz="1400" dirty="0"/>
                        <a:t>SECUNDARIA</a:t>
                      </a:r>
                      <a:endParaRPr lang="es-CO" sz="1400" dirty="0"/>
                    </a:p>
                  </a:txBody>
                  <a:tcPr/>
                </a:tc>
                <a:tc>
                  <a:txBody>
                    <a:bodyPr/>
                    <a:lstStyle/>
                    <a:p>
                      <a:r>
                        <a:rPr lang="es-ES" sz="1400" dirty="0"/>
                        <a:t>UNDECIMO, DECIMO, NOVENO </a:t>
                      </a:r>
                      <a:endParaRPr lang="es-CO" sz="1400" dirty="0"/>
                    </a:p>
                  </a:txBody>
                  <a:tcPr/>
                </a:tc>
                <a:tc>
                  <a:txBody>
                    <a:bodyPr/>
                    <a:lstStyle/>
                    <a:p>
                      <a:pPr algn="l"/>
                      <a:r>
                        <a:rPr lang="es-ES" sz="1400" dirty="0"/>
                        <a:t>7:00 A.M – 9:00 A.M</a:t>
                      </a:r>
                      <a:endParaRPr lang="es-CO" sz="1400" dirty="0"/>
                    </a:p>
                  </a:txBody>
                  <a:tcPr/>
                </a:tc>
                <a:tc>
                  <a:txBody>
                    <a:bodyPr/>
                    <a:lstStyle/>
                    <a:p>
                      <a:pPr algn="l"/>
                      <a:r>
                        <a:rPr lang="es-ES" sz="1400" dirty="0"/>
                        <a:t>16 DE JULIO – 29 DE OCTUBRE</a:t>
                      </a:r>
                      <a:endParaRPr lang="es-CO" sz="1400" dirty="0"/>
                    </a:p>
                  </a:txBody>
                  <a:tcPr/>
                </a:tc>
                <a:extLst>
                  <a:ext uri="{0D108BD9-81ED-4DB2-BD59-A6C34878D82A}">
                    <a16:rowId xmlns:a16="http://schemas.microsoft.com/office/drawing/2014/main" val="1355679321"/>
                  </a:ext>
                </a:extLst>
              </a:tr>
              <a:tr h="337840">
                <a:tc rowSpan="2">
                  <a:txBody>
                    <a:bodyPr/>
                    <a:lstStyle/>
                    <a:p>
                      <a:endParaRPr lang="es-ES" sz="1400" dirty="0"/>
                    </a:p>
                    <a:p>
                      <a:r>
                        <a:rPr lang="es-ES" sz="1400" dirty="0"/>
                        <a:t>PRIMARIA URBANA</a:t>
                      </a:r>
                      <a:endParaRPr lang="es-CO" sz="1400" dirty="0"/>
                    </a:p>
                  </a:txBody>
                  <a:tcPr/>
                </a:tc>
                <a:tc>
                  <a:txBody>
                    <a:bodyPr/>
                    <a:lstStyle/>
                    <a:p>
                      <a:r>
                        <a:rPr lang="es-ES" sz="1400" dirty="0"/>
                        <a:t>QUINTO, CUARTO, TERCERO</a:t>
                      </a:r>
                      <a:endParaRPr lang="es-CO" sz="1400" dirty="0"/>
                    </a:p>
                  </a:txBody>
                  <a:tcPr/>
                </a:tc>
                <a:tc>
                  <a:txBody>
                    <a:bodyPr/>
                    <a:lstStyle/>
                    <a:p>
                      <a:pPr algn="l"/>
                      <a:r>
                        <a:rPr lang="es-ES" sz="1400" dirty="0"/>
                        <a:t>7:30 A.M – 9:30 A.M</a:t>
                      </a:r>
                      <a:endParaRPr lang="es-CO" sz="1400" dirty="0"/>
                    </a:p>
                  </a:txBody>
                  <a:tcPr/>
                </a:tc>
                <a:tc rowSpan="2">
                  <a:txBody>
                    <a:bodyPr/>
                    <a:lstStyle/>
                    <a:p>
                      <a:pPr algn="l"/>
                      <a:endParaRPr lang="es-ES" sz="1400" dirty="0"/>
                    </a:p>
                    <a:p>
                      <a:pPr algn="l"/>
                      <a:r>
                        <a:rPr lang="es-ES" sz="1400" dirty="0"/>
                        <a:t>18 DE JULIO – 28 DE OCTUBRE</a:t>
                      </a:r>
                      <a:endParaRPr lang="es-CO" sz="1400" dirty="0"/>
                    </a:p>
                  </a:txBody>
                  <a:tcPr/>
                </a:tc>
                <a:extLst>
                  <a:ext uri="{0D108BD9-81ED-4DB2-BD59-A6C34878D82A}">
                    <a16:rowId xmlns:a16="http://schemas.microsoft.com/office/drawing/2014/main" val="1479266403"/>
                  </a:ext>
                </a:extLst>
              </a:tr>
              <a:tr h="403499">
                <a:tc vMerge="1">
                  <a:txBody>
                    <a:bodyPr/>
                    <a:lstStyle/>
                    <a:p>
                      <a:endParaRPr lang="es-CO" dirty="0"/>
                    </a:p>
                  </a:txBody>
                  <a:tcPr/>
                </a:tc>
                <a:tc>
                  <a:txBody>
                    <a:bodyPr/>
                    <a:lstStyle/>
                    <a:p>
                      <a:r>
                        <a:rPr lang="es-ES" sz="1400" dirty="0"/>
                        <a:t>SEGUNDO, PRIMERO, PRE-ESCOLAR</a:t>
                      </a:r>
                      <a:endParaRPr lang="es-CO" sz="1400" dirty="0"/>
                    </a:p>
                  </a:txBody>
                  <a:tcPr/>
                </a:tc>
                <a:tc>
                  <a:txBody>
                    <a:bodyPr/>
                    <a:lstStyle/>
                    <a:p>
                      <a:pPr algn="l"/>
                      <a:r>
                        <a:rPr lang="es-ES" sz="1400" dirty="0"/>
                        <a:t>9:30 A.M – 11:30 A.M </a:t>
                      </a:r>
                      <a:endParaRPr lang="es-CO" sz="1400" dirty="0"/>
                    </a:p>
                  </a:txBody>
                  <a:tcPr/>
                </a:tc>
                <a:tc vMerge="1">
                  <a:txBody>
                    <a:bodyPr/>
                    <a:lstStyle/>
                    <a:p>
                      <a:pPr algn="l"/>
                      <a:endParaRPr lang="es-CO" dirty="0"/>
                    </a:p>
                  </a:txBody>
                  <a:tcPr/>
                </a:tc>
                <a:extLst>
                  <a:ext uri="{0D108BD9-81ED-4DB2-BD59-A6C34878D82A}">
                    <a16:rowId xmlns:a16="http://schemas.microsoft.com/office/drawing/2014/main" val="2804482315"/>
                  </a:ext>
                </a:extLst>
              </a:tr>
            </a:tbl>
          </a:graphicData>
        </a:graphic>
      </p:graphicFrame>
      <p:sp>
        <p:nvSpPr>
          <p:cNvPr id="6" name="Título 1">
            <a:extLst>
              <a:ext uri="{FF2B5EF4-FFF2-40B4-BE49-F238E27FC236}">
                <a16:creationId xmlns:a16="http://schemas.microsoft.com/office/drawing/2014/main" id="{6BEA5CC2-F662-3049-250C-2BC627F9D580}"/>
              </a:ext>
            </a:extLst>
          </p:cNvPr>
          <p:cNvSpPr txBox="1">
            <a:spLocks/>
          </p:cNvSpPr>
          <p:nvPr/>
        </p:nvSpPr>
        <p:spPr>
          <a:xfrm>
            <a:off x="4818353" y="3005930"/>
            <a:ext cx="2555290" cy="3392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2000" b="1" dirty="0">
                <a:solidFill>
                  <a:srgbClr val="00B050"/>
                </a:solidFill>
              </a:rPr>
              <a:t>PRIMARIA RURAL</a:t>
            </a:r>
            <a:endParaRPr lang="es-CO" sz="2000" b="1" dirty="0">
              <a:solidFill>
                <a:srgbClr val="00B050"/>
              </a:solidFill>
            </a:endParaRPr>
          </a:p>
        </p:txBody>
      </p:sp>
      <p:graphicFrame>
        <p:nvGraphicFramePr>
          <p:cNvPr id="8" name="Tabla 7">
            <a:extLst>
              <a:ext uri="{FF2B5EF4-FFF2-40B4-BE49-F238E27FC236}">
                <a16:creationId xmlns:a16="http://schemas.microsoft.com/office/drawing/2014/main" id="{DF307E3B-9C8E-A47E-3DA5-C7DF54635A1C}"/>
              </a:ext>
            </a:extLst>
          </p:cNvPr>
          <p:cNvGraphicFramePr>
            <a:graphicFrameLocks noGrp="1"/>
          </p:cNvGraphicFramePr>
          <p:nvPr>
            <p:extLst>
              <p:ext uri="{D42A27DB-BD31-4B8C-83A1-F6EECF244321}">
                <p14:modId xmlns:p14="http://schemas.microsoft.com/office/powerpoint/2010/main" val="1388513787"/>
              </p:ext>
            </p:extLst>
          </p:nvPr>
        </p:nvGraphicFramePr>
        <p:xfrm>
          <a:off x="2593020" y="3547756"/>
          <a:ext cx="7352850" cy="2420072"/>
        </p:xfrm>
        <a:graphic>
          <a:graphicData uri="http://schemas.openxmlformats.org/drawingml/2006/table">
            <a:tbl>
              <a:tblPr firstRow="1" bandRow="1">
                <a:tableStyleId>{93296810-A885-4BE3-A3E7-6D5BEEA58F35}</a:tableStyleId>
              </a:tblPr>
              <a:tblGrid>
                <a:gridCol w="2107515">
                  <a:extLst>
                    <a:ext uri="{9D8B030D-6E8A-4147-A177-3AD203B41FA5}">
                      <a16:colId xmlns:a16="http://schemas.microsoft.com/office/drawing/2014/main" val="2231771184"/>
                    </a:ext>
                  </a:extLst>
                </a:gridCol>
                <a:gridCol w="2409575">
                  <a:extLst>
                    <a:ext uri="{9D8B030D-6E8A-4147-A177-3AD203B41FA5}">
                      <a16:colId xmlns:a16="http://schemas.microsoft.com/office/drawing/2014/main" val="2417399047"/>
                    </a:ext>
                  </a:extLst>
                </a:gridCol>
                <a:gridCol w="2835760">
                  <a:extLst>
                    <a:ext uri="{9D8B030D-6E8A-4147-A177-3AD203B41FA5}">
                      <a16:colId xmlns:a16="http://schemas.microsoft.com/office/drawing/2014/main" val="2195667598"/>
                    </a:ext>
                  </a:extLst>
                </a:gridCol>
              </a:tblGrid>
              <a:tr h="370840">
                <a:tc>
                  <a:txBody>
                    <a:bodyPr/>
                    <a:lstStyle/>
                    <a:p>
                      <a:pPr algn="ctr"/>
                      <a:r>
                        <a:rPr lang="es-ES" dirty="0"/>
                        <a:t>SEDE</a:t>
                      </a:r>
                      <a:endParaRPr lang="es-CO" dirty="0"/>
                    </a:p>
                  </a:txBody>
                  <a:tcPr/>
                </a:tc>
                <a:tc>
                  <a:txBody>
                    <a:bodyPr/>
                    <a:lstStyle/>
                    <a:p>
                      <a:pPr algn="ctr"/>
                      <a:r>
                        <a:rPr lang="es-ES" dirty="0"/>
                        <a:t>GRADO</a:t>
                      </a:r>
                      <a:endParaRPr lang="es-CO" dirty="0"/>
                    </a:p>
                  </a:txBody>
                  <a:tcPr/>
                </a:tc>
                <a:tc>
                  <a:txBody>
                    <a:bodyPr/>
                    <a:lstStyle/>
                    <a:p>
                      <a:pPr algn="ctr"/>
                      <a:r>
                        <a:rPr lang="es-ES" dirty="0"/>
                        <a:t>FECHA</a:t>
                      </a:r>
                      <a:endParaRPr lang="es-CO" dirty="0"/>
                    </a:p>
                  </a:txBody>
                  <a:tcPr/>
                </a:tc>
                <a:extLst>
                  <a:ext uri="{0D108BD9-81ED-4DB2-BD59-A6C34878D82A}">
                    <a16:rowId xmlns:a16="http://schemas.microsoft.com/office/drawing/2014/main" val="4120914915"/>
                  </a:ext>
                </a:extLst>
              </a:tr>
              <a:tr h="415740">
                <a:tc>
                  <a:txBody>
                    <a:bodyPr/>
                    <a:lstStyle/>
                    <a:p>
                      <a:pPr algn="ctr"/>
                      <a:r>
                        <a:rPr lang="es-ES" sz="1400" dirty="0"/>
                        <a:t>SAN ONOFRE</a:t>
                      </a:r>
                      <a:endParaRPr lang="es-CO" sz="1400" dirty="0"/>
                    </a:p>
                  </a:txBody>
                  <a:tcPr/>
                </a:tc>
                <a:tc rowSpan="5">
                  <a:txBody>
                    <a:bodyPr/>
                    <a:lstStyle/>
                    <a:p>
                      <a:pPr algn="ctr"/>
                      <a:endParaRPr lang="es-ES" sz="1400" dirty="0"/>
                    </a:p>
                    <a:p>
                      <a:pPr algn="ctr"/>
                      <a:endParaRPr lang="es-ES" sz="1400" dirty="0"/>
                    </a:p>
                    <a:p>
                      <a:pPr algn="ctr"/>
                      <a:endParaRPr lang="es-ES" sz="1400" dirty="0"/>
                    </a:p>
                    <a:p>
                      <a:pPr algn="ctr"/>
                      <a:endParaRPr lang="es-ES" sz="1400" dirty="0"/>
                    </a:p>
                    <a:p>
                      <a:pPr algn="ctr"/>
                      <a:r>
                        <a:rPr lang="es-ES" sz="1400" dirty="0"/>
                        <a:t>PREESCOLAR A QUINTO</a:t>
                      </a:r>
                      <a:endParaRPr lang="es-CO" sz="1400" dirty="0"/>
                    </a:p>
                  </a:txBody>
                  <a:tcPr/>
                </a:tc>
                <a:tc>
                  <a:txBody>
                    <a:bodyPr/>
                    <a:lstStyle/>
                    <a:p>
                      <a:pPr algn="ctr"/>
                      <a:r>
                        <a:rPr lang="es-ES" sz="1400" dirty="0"/>
                        <a:t>22 DE JULIO – 27 DE OCTUBRE</a:t>
                      </a:r>
                      <a:endParaRPr lang="es-CO" sz="1400" dirty="0"/>
                    </a:p>
                  </a:txBody>
                  <a:tcPr/>
                </a:tc>
                <a:extLst>
                  <a:ext uri="{0D108BD9-81ED-4DB2-BD59-A6C34878D82A}">
                    <a16:rowId xmlns:a16="http://schemas.microsoft.com/office/drawing/2014/main" val="1355679321"/>
                  </a:ext>
                </a:extLst>
              </a:tr>
              <a:tr h="417251">
                <a:tc>
                  <a:txBody>
                    <a:bodyPr/>
                    <a:lstStyle/>
                    <a:p>
                      <a:pPr algn="ctr"/>
                      <a:r>
                        <a:rPr lang="es-ES" sz="1400" dirty="0"/>
                        <a:t>SEDE LA CONCEPCIÓN</a:t>
                      </a:r>
                      <a:endParaRPr lang="es-CO" sz="1400" dirty="0"/>
                    </a:p>
                  </a:txBody>
                  <a:tcPr/>
                </a:tc>
                <a:tc vMerge="1">
                  <a:txBody>
                    <a:bodyPr/>
                    <a:lstStyle/>
                    <a:p>
                      <a:endParaRPr lang="es-CO"/>
                    </a:p>
                  </a:txBody>
                  <a:tcPr/>
                </a:tc>
                <a:tc>
                  <a:txBody>
                    <a:bodyPr/>
                    <a:lstStyle/>
                    <a:p>
                      <a:pPr algn="ctr"/>
                      <a:r>
                        <a:rPr lang="es-ES" sz="1400" dirty="0"/>
                        <a:t>23 DE JULIO – 26 DE OCTUBRE</a:t>
                      </a:r>
                      <a:endParaRPr lang="es-CO" sz="1400" dirty="0"/>
                    </a:p>
                  </a:txBody>
                  <a:tcPr/>
                </a:tc>
                <a:extLst>
                  <a:ext uri="{0D108BD9-81ED-4DB2-BD59-A6C34878D82A}">
                    <a16:rowId xmlns:a16="http://schemas.microsoft.com/office/drawing/2014/main" val="3910807766"/>
                  </a:ext>
                </a:extLst>
              </a:tr>
              <a:tr h="426128">
                <a:tc>
                  <a:txBody>
                    <a:bodyPr/>
                    <a:lstStyle/>
                    <a:p>
                      <a:pPr algn="ctr"/>
                      <a:r>
                        <a:rPr lang="es-ES" sz="1400" dirty="0"/>
                        <a:t>SEDE SAN RAFAEL</a:t>
                      </a:r>
                      <a:endParaRPr lang="es-CO" sz="1400" dirty="0"/>
                    </a:p>
                  </a:txBody>
                  <a:tcPr/>
                </a:tc>
                <a:tc vMerge="1">
                  <a:txBody>
                    <a:bodyPr/>
                    <a:lstStyle/>
                    <a:p>
                      <a:endParaRPr lang="es-CO"/>
                    </a:p>
                  </a:txBody>
                  <a:tcPr/>
                </a:tc>
                <a:tc>
                  <a:txBody>
                    <a:bodyPr/>
                    <a:lstStyle/>
                    <a:p>
                      <a:pPr algn="ctr"/>
                      <a:r>
                        <a:rPr lang="es-ES" sz="1400" dirty="0"/>
                        <a:t>21 DE JULIO – 21 DE OCTUBRE</a:t>
                      </a:r>
                      <a:endParaRPr lang="es-CO" sz="1400" dirty="0"/>
                    </a:p>
                  </a:txBody>
                  <a:tcPr/>
                </a:tc>
                <a:extLst>
                  <a:ext uri="{0D108BD9-81ED-4DB2-BD59-A6C34878D82A}">
                    <a16:rowId xmlns:a16="http://schemas.microsoft.com/office/drawing/2014/main" val="2908649119"/>
                  </a:ext>
                </a:extLst>
              </a:tr>
              <a:tr h="399495">
                <a:tc>
                  <a:txBody>
                    <a:bodyPr/>
                    <a:lstStyle/>
                    <a:p>
                      <a:pPr algn="ctr"/>
                      <a:r>
                        <a:rPr lang="es-ES" sz="1400" dirty="0"/>
                        <a:t>SEDE EL ROBLE</a:t>
                      </a:r>
                      <a:endParaRPr lang="es-CO" sz="1400" dirty="0"/>
                    </a:p>
                  </a:txBody>
                  <a:tcPr/>
                </a:tc>
                <a:tc vMerge="1">
                  <a:txBody>
                    <a:bodyPr/>
                    <a:lstStyle/>
                    <a:p>
                      <a:endParaRPr lang="es-CO"/>
                    </a:p>
                  </a:txBody>
                  <a:tcPr/>
                </a:tc>
                <a:tc>
                  <a:txBody>
                    <a:bodyPr/>
                    <a:lstStyle/>
                    <a:p>
                      <a:pPr algn="ctr"/>
                      <a:r>
                        <a:rPr lang="es-ES" sz="1400" dirty="0"/>
                        <a:t>15 DE JULIO – 22 DE OCTUBRE</a:t>
                      </a:r>
                      <a:endParaRPr lang="es-CO" sz="1400" dirty="0"/>
                    </a:p>
                  </a:txBody>
                  <a:tcPr/>
                </a:tc>
                <a:extLst>
                  <a:ext uri="{0D108BD9-81ED-4DB2-BD59-A6C34878D82A}">
                    <a16:rowId xmlns:a16="http://schemas.microsoft.com/office/drawing/2014/main" val="2355196596"/>
                  </a:ext>
                </a:extLst>
              </a:tr>
              <a:tr h="390618">
                <a:tc>
                  <a:txBody>
                    <a:bodyPr/>
                    <a:lstStyle/>
                    <a:p>
                      <a:pPr algn="ctr"/>
                      <a:r>
                        <a:rPr lang="es-ES" sz="1400" dirty="0"/>
                        <a:t>SEDE LA ESPERANZA</a:t>
                      </a:r>
                      <a:endParaRPr lang="es-CO" sz="1400" dirty="0"/>
                    </a:p>
                  </a:txBody>
                  <a:tcPr/>
                </a:tc>
                <a:tc vMerge="1">
                  <a:txBody>
                    <a:bodyPr/>
                    <a:lstStyle/>
                    <a:p>
                      <a:endParaRPr lang="es-CO"/>
                    </a:p>
                  </a:txBody>
                  <a:tcPr/>
                </a:tc>
                <a:tc>
                  <a:txBody>
                    <a:bodyPr/>
                    <a:lstStyle/>
                    <a:p>
                      <a:pPr algn="ctr"/>
                      <a:r>
                        <a:rPr lang="es-ES" sz="1400" dirty="0"/>
                        <a:t>17 DE JULIO – 14 DE OCTUBRE</a:t>
                      </a:r>
                      <a:endParaRPr lang="es-CO" sz="1400" dirty="0"/>
                    </a:p>
                  </a:txBody>
                  <a:tcPr/>
                </a:tc>
                <a:extLst>
                  <a:ext uri="{0D108BD9-81ED-4DB2-BD59-A6C34878D82A}">
                    <a16:rowId xmlns:a16="http://schemas.microsoft.com/office/drawing/2014/main" val="3134695186"/>
                  </a:ext>
                </a:extLst>
              </a:tr>
            </a:tbl>
          </a:graphicData>
        </a:graphic>
      </p:graphicFrame>
    </p:spTree>
    <p:extLst>
      <p:ext uri="{BB962C8B-B14F-4D97-AF65-F5344CB8AC3E}">
        <p14:creationId xmlns:p14="http://schemas.microsoft.com/office/powerpoint/2010/main" val="591501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0664" cy="7007578"/>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0479" y="6085186"/>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F9B33723-749F-C62A-8753-D64C1E69494A}"/>
              </a:ext>
            </a:extLst>
          </p:cNvPr>
          <p:cNvSpPr txBox="1">
            <a:spLocks/>
          </p:cNvSpPr>
          <p:nvPr/>
        </p:nvSpPr>
        <p:spPr>
          <a:xfrm>
            <a:off x="3079153" y="512815"/>
            <a:ext cx="6457025" cy="93215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dirty="0">
                <a:solidFill>
                  <a:srgbClr val="FF6600"/>
                </a:solidFill>
              </a:rPr>
              <a:t>RECESO ESTUDIANTES</a:t>
            </a:r>
            <a:endParaRPr lang="es-CO" dirty="0">
              <a:solidFill>
                <a:srgbClr val="FF6600"/>
              </a:solidFill>
            </a:endParaRPr>
          </a:p>
        </p:txBody>
      </p:sp>
      <p:graphicFrame>
        <p:nvGraphicFramePr>
          <p:cNvPr id="9" name="Tabla 8">
            <a:extLst>
              <a:ext uri="{FF2B5EF4-FFF2-40B4-BE49-F238E27FC236}">
                <a16:creationId xmlns:a16="http://schemas.microsoft.com/office/drawing/2014/main" id="{35F5CC3E-7DBA-D8FE-7EF8-732C0E91846D}"/>
              </a:ext>
            </a:extLst>
          </p:cNvPr>
          <p:cNvGraphicFramePr>
            <a:graphicFrameLocks noGrp="1"/>
          </p:cNvGraphicFramePr>
          <p:nvPr>
            <p:extLst>
              <p:ext uri="{D42A27DB-BD31-4B8C-83A1-F6EECF244321}">
                <p14:modId xmlns:p14="http://schemas.microsoft.com/office/powerpoint/2010/main" val="1165993834"/>
              </p:ext>
            </p:extLst>
          </p:nvPr>
        </p:nvGraphicFramePr>
        <p:xfrm>
          <a:off x="1757305" y="1797225"/>
          <a:ext cx="8436334" cy="3470044"/>
        </p:xfrm>
        <a:graphic>
          <a:graphicData uri="http://schemas.openxmlformats.org/drawingml/2006/table">
            <a:tbl>
              <a:tblPr firstRow="1" bandRow="1">
                <a:tableStyleId>{93296810-A885-4BE3-A3E7-6D5BEEA58F35}</a:tableStyleId>
              </a:tblPr>
              <a:tblGrid>
                <a:gridCol w="4465745">
                  <a:extLst>
                    <a:ext uri="{9D8B030D-6E8A-4147-A177-3AD203B41FA5}">
                      <a16:colId xmlns:a16="http://schemas.microsoft.com/office/drawing/2014/main" val="2231771184"/>
                    </a:ext>
                  </a:extLst>
                </a:gridCol>
                <a:gridCol w="3970589">
                  <a:extLst>
                    <a:ext uri="{9D8B030D-6E8A-4147-A177-3AD203B41FA5}">
                      <a16:colId xmlns:a16="http://schemas.microsoft.com/office/drawing/2014/main" val="2417399047"/>
                    </a:ext>
                  </a:extLst>
                </a:gridCol>
              </a:tblGrid>
              <a:tr h="636465">
                <a:tc>
                  <a:txBody>
                    <a:bodyPr/>
                    <a:lstStyle/>
                    <a:p>
                      <a:pPr algn="ctr"/>
                      <a:r>
                        <a:rPr lang="es-ES" dirty="0"/>
                        <a:t>DESCRIPCIÓN</a:t>
                      </a:r>
                      <a:endParaRPr lang="es-CO" dirty="0"/>
                    </a:p>
                  </a:txBody>
                  <a:tcPr/>
                </a:tc>
                <a:tc>
                  <a:txBody>
                    <a:bodyPr/>
                    <a:lstStyle/>
                    <a:p>
                      <a:pPr algn="ctr"/>
                      <a:r>
                        <a:rPr lang="es-ES" dirty="0"/>
                        <a:t>FECHAS</a:t>
                      </a:r>
                      <a:endParaRPr lang="es-CO" dirty="0"/>
                    </a:p>
                  </a:txBody>
                  <a:tcPr/>
                </a:tc>
                <a:extLst>
                  <a:ext uri="{0D108BD9-81ED-4DB2-BD59-A6C34878D82A}">
                    <a16:rowId xmlns:a16="http://schemas.microsoft.com/office/drawing/2014/main" val="4120914915"/>
                  </a:ext>
                </a:extLst>
              </a:tr>
              <a:tr h="1098557">
                <a:tc>
                  <a:txBody>
                    <a:bodyPr/>
                    <a:lstStyle/>
                    <a:p>
                      <a:r>
                        <a:rPr lang="es-ES" dirty="0"/>
                        <a:t>TERMINACIÓN PRIMER SEMESTRE (RECESO DE ESTUDIANTES)</a:t>
                      </a:r>
                      <a:endParaRPr lang="es-CO" dirty="0"/>
                    </a:p>
                  </a:txBody>
                  <a:tcPr/>
                </a:tc>
                <a:tc>
                  <a:txBody>
                    <a:bodyPr/>
                    <a:lstStyle/>
                    <a:p>
                      <a:r>
                        <a:rPr lang="es-ES" dirty="0"/>
                        <a:t>22 DE JUNIO A 5 DE JULIO</a:t>
                      </a:r>
                      <a:endParaRPr lang="es-CO" dirty="0"/>
                    </a:p>
                  </a:txBody>
                  <a:tcPr/>
                </a:tc>
                <a:extLst>
                  <a:ext uri="{0D108BD9-81ED-4DB2-BD59-A6C34878D82A}">
                    <a16:rowId xmlns:a16="http://schemas.microsoft.com/office/drawing/2014/main" val="1355679321"/>
                  </a:ext>
                </a:extLst>
              </a:tr>
              <a:tr h="636465">
                <a:tc>
                  <a:txBody>
                    <a:bodyPr/>
                    <a:lstStyle/>
                    <a:p>
                      <a:r>
                        <a:rPr lang="es-ES" dirty="0"/>
                        <a:t>SEMANA DE RECESO (OCTUBRE)</a:t>
                      </a:r>
                      <a:endParaRPr lang="es-CO" dirty="0"/>
                    </a:p>
                  </a:txBody>
                  <a:tcPr/>
                </a:tc>
                <a:tc>
                  <a:txBody>
                    <a:bodyPr/>
                    <a:lstStyle/>
                    <a:p>
                      <a:r>
                        <a:rPr lang="es-ES" dirty="0"/>
                        <a:t>5 DE OCTUBRE A 11 OCTUBRE</a:t>
                      </a:r>
                      <a:endParaRPr lang="es-CO" dirty="0"/>
                    </a:p>
                  </a:txBody>
                  <a:tcPr/>
                </a:tc>
                <a:extLst>
                  <a:ext uri="{0D108BD9-81ED-4DB2-BD59-A6C34878D82A}">
                    <a16:rowId xmlns:a16="http://schemas.microsoft.com/office/drawing/2014/main" val="1479266403"/>
                  </a:ext>
                </a:extLst>
              </a:tr>
              <a:tr h="1098557">
                <a:tc>
                  <a:txBody>
                    <a:bodyPr/>
                    <a:lstStyle/>
                    <a:p>
                      <a:r>
                        <a:rPr lang="es-ES" dirty="0"/>
                        <a:t>FINALIZACIÓN </a:t>
                      </a:r>
                      <a:endParaRPr lang="es-CO" dirty="0"/>
                    </a:p>
                  </a:txBody>
                  <a:tcPr/>
                </a:tc>
                <a:tc>
                  <a:txBody>
                    <a:bodyPr/>
                    <a:lstStyle/>
                    <a:p>
                      <a:r>
                        <a:rPr lang="es-ES" dirty="0"/>
                        <a:t>A PARTIR DE NOVIEMBRE 30 A ENERO 10 DE 2027</a:t>
                      </a:r>
                      <a:endParaRPr lang="es-CO" dirty="0"/>
                    </a:p>
                  </a:txBody>
                  <a:tcPr/>
                </a:tc>
                <a:extLst>
                  <a:ext uri="{0D108BD9-81ED-4DB2-BD59-A6C34878D82A}">
                    <a16:rowId xmlns:a16="http://schemas.microsoft.com/office/drawing/2014/main" val="1521433658"/>
                  </a:ext>
                </a:extLst>
              </a:tr>
            </a:tbl>
          </a:graphicData>
        </a:graphic>
      </p:graphicFrame>
    </p:spTree>
    <p:extLst>
      <p:ext uri="{BB962C8B-B14F-4D97-AF65-F5344CB8AC3E}">
        <p14:creationId xmlns:p14="http://schemas.microsoft.com/office/powerpoint/2010/main" val="554664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303"/>
            <a:ext cx="12192000" cy="6958605"/>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0479" y="6085186"/>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sp>
        <p:nvSpPr>
          <p:cNvPr id="2" name="Título 1">
            <a:extLst>
              <a:ext uri="{FF2B5EF4-FFF2-40B4-BE49-F238E27FC236}">
                <a16:creationId xmlns:a16="http://schemas.microsoft.com/office/drawing/2014/main" id="{BE77778E-D9BA-940F-8496-02CD0FF48D2A}"/>
              </a:ext>
            </a:extLst>
          </p:cNvPr>
          <p:cNvSpPr txBox="1">
            <a:spLocks/>
          </p:cNvSpPr>
          <p:nvPr/>
        </p:nvSpPr>
        <p:spPr>
          <a:xfrm>
            <a:off x="3522671" y="0"/>
            <a:ext cx="9879366" cy="12101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solidFill>
                  <a:srgbClr val="FF6600"/>
                </a:solidFill>
              </a:rPr>
              <a:t>CELEBRACIONES Y ACTIVIDADES</a:t>
            </a:r>
            <a:endParaRPr lang="es-CO" dirty="0">
              <a:solidFill>
                <a:srgbClr val="FF6600"/>
              </a:solidFill>
            </a:endParaRPr>
          </a:p>
        </p:txBody>
      </p:sp>
      <p:graphicFrame>
        <p:nvGraphicFramePr>
          <p:cNvPr id="5" name="Tabla 4">
            <a:extLst>
              <a:ext uri="{FF2B5EF4-FFF2-40B4-BE49-F238E27FC236}">
                <a16:creationId xmlns:a16="http://schemas.microsoft.com/office/drawing/2014/main" id="{805AF07D-77D1-5F6F-E6BE-39D3EADEBD4C}"/>
              </a:ext>
            </a:extLst>
          </p:cNvPr>
          <p:cNvGraphicFramePr>
            <a:graphicFrameLocks noGrp="1"/>
          </p:cNvGraphicFramePr>
          <p:nvPr>
            <p:extLst>
              <p:ext uri="{D42A27DB-BD31-4B8C-83A1-F6EECF244321}">
                <p14:modId xmlns:p14="http://schemas.microsoft.com/office/powerpoint/2010/main" val="3565073239"/>
              </p:ext>
            </p:extLst>
          </p:nvPr>
        </p:nvGraphicFramePr>
        <p:xfrm>
          <a:off x="1281203" y="865276"/>
          <a:ext cx="10147177" cy="5358064"/>
        </p:xfrm>
        <a:graphic>
          <a:graphicData uri="http://schemas.openxmlformats.org/drawingml/2006/table">
            <a:tbl>
              <a:tblPr firstRow="1" bandRow="1">
                <a:tableStyleId>{93296810-A885-4BE3-A3E7-6D5BEEA58F35}</a:tableStyleId>
              </a:tblPr>
              <a:tblGrid>
                <a:gridCol w="3258105">
                  <a:extLst>
                    <a:ext uri="{9D8B030D-6E8A-4147-A177-3AD203B41FA5}">
                      <a16:colId xmlns:a16="http://schemas.microsoft.com/office/drawing/2014/main" val="2231771184"/>
                    </a:ext>
                  </a:extLst>
                </a:gridCol>
                <a:gridCol w="2624184">
                  <a:extLst>
                    <a:ext uri="{9D8B030D-6E8A-4147-A177-3AD203B41FA5}">
                      <a16:colId xmlns:a16="http://schemas.microsoft.com/office/drawing/2014/main" val="2417399047"/>
                    </a:ext>
                  </a:extLst>
                </a:gridCol>
                <a:gridCol w="4264888">
                  <a:extLst>
                    <a:ext uri="{9D8B030D-6E8A-4147-A177-3AD203B41FA5}">
                      <a16:colId xmlns:a16="http://schemas.microsoft.com/office/drawing/2014/main" val="2861824701"/>
                    </a:ext>
                  </a:extLst>
                </a:gridCol>
              </a:tblGrid>
              <a:tr h="364958">
                <a:tc>
                  <a:txBody>
                    <a:bodyPr/>
                    <a:lstStyle/>
                    <a:p>
                      <a:pPr algn="ctr"/>
                      <a:r>
                        <a:rPr lang="es-ES" dirty="0"/>
                        <a:t>ACTIVIDAD</a:t>
                      </a:r>
                      <a:endParaRPr lang="es-CO" dirty="0"/>
                    </a:p>
                  </a:txBody>
                  <a:tcPr/>
                </a:tc>
                <a:tc>
                  <a:txBody>
                    <a:bodyPr/>
                    <a:lstStyle/>
                    <a:p>
                      <a:pPr algn="ctr"/>
                      <a:r>
                        <a:rPr lang="es-ES" dirty="0"/>
                        <a:t>FECHA</a:t>
                      </a:r>
                      <a:endParaRPr lang="es-CO" dirty="0"/>
                    </a:p>
                  </a:txBody>
                  <a:tcPr/>
                </a:tc>
                <a:tc>
                  <a:txBody>
                    <a:bodyPr/>
                    <a:lstStyle/>
                    <a:p>
                      <a:pPr algn="ctr"/>
                      <a:r>
                        <a:rPr lang="es-ES" dirty="0"/>
                        <a:t>COORDINADOR</a:t>
                      </a:r>
                      <a:endParaRPr lang="es-CO" dirty="0"/>
                    </a:p>
                  </a:txBody>
                  <a:tcPr/>
                </a:tc>
                <a:extLst>
                  <a:ext uri="{0D108BD9-81ED-4DB2-BD59-A6C34878D82A}">
                    <a16:rowId xmlns:a16="http://schemas.microsoft.com/office/drawing/2014/main" val="4120914915"/>
                  </a:ext>
                </a:extLst>
              </a:tr>
              <a:tr h="299965">
                <a:tc>
                  <a:txBody>
                    <a:bodyPr/>
                    <a:lstStyle/>
                    <a:p>
                      <a:pPr algn="ctr"/>
                      <a:r>
                        <a:rPr lang="es-ES" sz="1400" dirty="0"/>
                        <a:t>DÍA DEL ESTUDIANTE</a:t>
                      </a:r>
                      <a:endParaRPr lang="es-CO" sz="1400" dirty="0"/>
                    </a:p>
                  </a:txBody>
                  <a:tcPr/>
                </a:tc>
                <a:tc>
                  <a:txBody>
                    <a:bodyPr/>
                    <a:lstStyle/>
                    <a:p>
                      <a:pPr algn="ctr"/>
                      <a:r>
                        <a:rPr lang="es-ES" sz="1400" dirty="0"/>
                        <a:t>19 DE JUNIO</a:t>
                      </a:r>
                      <a:endParaRPr lang="es-CO" sz="1400" dirty="0"/>
                    </a:p>
                  </a:txBody>
                  <a:tcPr/>
                </a:tc>
                <a:tc>
                  <a:txBody>
                    <a:bodyPr/>
                    <a:lstStyle/>
                    <a:p>
                      <a:pPr algn="ctr"/>
                      <a:r>
                        <a:rPr lang="es-ES" sz="1400" dirty="0"/>
                        <a:t>DIRECTIVAS Y DIRECTORES DE GRADO</a:t>
                      </a:r>
                      <a:endParaRPr lang="es-CO" sz="1400" dirty="0"/>
                    </a:p>
                  </a:txBody>
                  <a:tcPr/>
                </a:tc>
                <a:extLst>
                  <a:ext uri="{0D108BD9-81ED-4DB2-BD59-A6C34878D82A}">
                    <a16:rowId xmlns:a16="http://schemas.microsoft.com/office/drawing/2014/main" val="1355679321"/>
                  </a:ext>
                </a:extLst>
              </a:tr>
              <a:tr h="364958">
                <a:tc>
                  <a:txBody>
                    <a:bodyPr/>
                    <a:lstStyle/>
                    <a:p>
                      <a:pPr algn="ctr"/>
                      <a:r>
                        <a:rPr lang="es-ES" sz="1400" dirty="0"/>
                        <a:t>PRUEBAS ESTADO SABER 11°</a:t>
                      </a:r>
                      <a:endParaRPr lang="es-CO" sz="1400" dirty="0"/>
                    </a:p>
                  </a:txBody>
                  <a:tcPr/>
                </a:tc>
                <a:tc>
                  <a:txBody>
                    <a:bodyPr/>
                    <a:lstStyle/>
                    <a:p>
                      <a:pPr algn="ctr"/>
                      <a:r>
                        <a:rPr lang="es-ES" sz="1400" dirty="0"/>
                        <a:t>26 DE JULIO</a:t>
                      </a:r>
                      <a:endParaRPr lang="es-CO" sz="1400" dirty="0"/>
                    </a:p>
                  </a:txBody>
                  <a:tcPr/>
                </a:tc>
                <a:tc>
                  <a:txBody>
                    <a:bodyPr/>
                    <a:lstStyle/>
                    <a:p>
                      <a:pPr algn="ctr"/>
                      <a:r>
                        <a:rPr lang="es-ES" sz="1400" dirty="0"/>
                        <a:t>DIRECTIVOS - DOCENTES</a:t>
                      </a:r>
                      <a:endParaRPr lang="es-CO" sz="1400" dirty="0"/>
                    </a:p>
                  </a:txBody>
                  <a:tcPr/>
                </a:tc>
                <a:extLst>
                  <a:ext uri="{0D108BD9-81ED-4DB2-BD59-A6C34878D82A}">
                    <a16:rowId xmlns:a16="http://schemas.microsoft.com/office/drawing/2014/main" val="195789342"/>
                  </a:ext>
                </a:extLst>
              </a:tr>
              <a:tr h="364958">
                <a:tc>
                  <a:txBody>
                    <a:bodyPr/>
                    <a:lstStyle/>
                    <a:p>
                      <a:pPr algn="ctr"/>
                      <a:r>
                        <a:rPr lang="es-ES" sz="1400" dirty="0"/>
                        <a:t>CELEBRACIÓN DÍA DEL COLEGIO</a:t>
                      </a:r>
                      <a:endParaRPr lang="es-CO" sz="1400" dirty="0"/>
                    </a:p>
                  </a:txBody>
                  <a:tcPr/>
                </a:tc>
                <a:tc>
                  <a:txBody>
                    <a:bodyPr/>
                    <a:lstStyle/>
                    <a:p>
                      <a:pPr algn="ctr"/>
                      <a:r>
                        <a:rPr lang="es-ES" sz="1400" dirty="0"/>
                        <a:t>13 Y 14 DE AGOSTO</a:t>
                      </a:r>
                      <a:endParaRPr lang="es-CO" sz="1400" dirty="0"/>
                    </a:p>
                  </a:txBody>
                  <a:tcPr/>
                </a:tc>
                <a:tc>
                  <a:txBody>
                    <a:bodyPr/>
                    <a:lstStyle/>
                    <a:p>
                      <a:pPr algn="ctr"/>
                      <a:r>
                        <a:rPr lang="es-ES" sz="1400" dirty="0"/>
                        <a:t>DOCENTES SECUNDARIA Y MEDIA</a:t>
                      </a:r>
                      <a:endParaRPr lang="es-CO" sz="1400" dirty="0"/>
                    </a:p>
                  </a:txBody>
                  <a:tcPr/>
                </a:tc>
                <a:extLst>
                  <a:ext uri="{0D108BD9-81ED-4DB2-BD59-A6C34878D82A}">
                    <a16:rowId xmlns:a16="http://schemas.microsoft.com/office/drawing/2014/main" val="1479266403"/>
                  </a:ext>
                </a:extLst>
              </a:tr>
              <a:tr h="719917">
                <a:tc>
                  <a:txBody>
                    <a:bodyPr/>
                    <a:lstStyle/>
                    <a:p>
                      <a:pPr algn="ctr"/>
                      <a:r>
                        <a:rPr lang="es-ES" sz="1400" dirty="0"/>
                        <a:t>2° COMPARTIR CON ALIMENTOS SALUDABLES Y CUMPLEAÑOS DE ESTUDIANTES</a:t>
                      </a:r>
                      <a:endParaRPr lang="es-CO" sz="1400" dirty="0"/>
                    </a:p>
                  </a:txBody>
                  <a:tcPr/>
                </a:tc>
                <a:tc>
                  <a:txBody>
                    <a:bodyPr/>
                    <a:lstStyle/>
                    <a:p>
                      <a:pPr algn="ctr"/>
                      <a:endParaRPr lang="es-ES" sz="1400" dirty="0"/>
                    </a:p>
                    <a:p>
                      <a:pPr algn="ctr"/>
                      <a:r>
                        <a:rPr lang="es-ES" sz="1400" dirty="0"/>
                        <a:t>14 DE SEPTIEMBRE</a:t>
                      </a:r>
                      <a:endParaRPr lang="es-CO" sz="1400" dirty="0"/>
                    </a:p>
                  </a:txBody>
                  <a:tcPr/>
                </a:tc>
                <a:tc>
                  <a:txBody>
                    <a:bodyPr/>
                    <a:lstStyle/>
                    <a:p>
                      <a:pPr algn="ctr"/>
                      <a:endParaRPr lang="es-ES" sz="1400" dirty="0"/>
                    </a:p>
                    <a:p>
                      <a:pPr algn="ctr"/>
                      <a:r>
                        <a:rPr lang="es-ES" sz="1400" dirty="0"/>
                        <a:t>PROYECTO ESTILOS DE VIDA SALUDABLE</a:t>
                      </a:r>
                      <a:endParaRPr lang="es-CO" sz="1400" dirty="0"/>
                    </a:p>
                  </a:txBody>
                  <a:tcPr/>
                </a:tc>
                <a:extLst>
                  <a:ext uri="{0D108BD9-81ED-4DB2-BD59-A6C34878D82A}">
                    <a16:rowId xmlns:a16="http://schemas.microsoft.com/office/drawing/2014/main" val="812958719"/>
                  </a:ext>
                </a:extLst>
              </a:tr>
              <a:tr h="364958">
                <a:tc>
                  <a:txBody>
                    <a:bodyPr/>
                    <a:lstStyle/>
                    <a:p>
                      <a:pPr algn="ctr"/>
                      <a:r>
                        <a:rPr lang="es-ES" sz="1400" dirty="0"/>
                        <a:t>FERIA DE UNIVERSIDADES</a:t>
                      </a:r>
                      <a:endParaRPr lang="es-CO" sz="1400" dirty="0"/>
                    </a:p>
                  </a:txBody>
                  <a:tcPr/>
                </a:tc>
                <a:tc>
                  <a:txBody>
                    <a:bodyPr/>
                    <a:lstStyle/>
                    <a:p>
                      <a:pPr algn="ctr"/>
                      <a:r>
                        <a:rPr lang="es-ES" sz="1400" dirty="0"/>
                        <a:t>17 DE SEPTIEMBRE</a:t>
                      </a:r>
                      <a:endParaRPr lang="es-CO" sz="1400" dirty="0"/>
                    </a:p>
                  </a:txBody>
                  <a:tcPr/>
                </a:tc>
                <a:tc>
                  <a:txBody>
                    <a:bodyPr/>
                    <a:lstStyle/>
                    <a:p>
                      <a:pPr algn="ctr"/>
                      <a:r>
                        <a:rPr lang="es-ES" sz="1400" dirty="0"/>
                        <a:t>DOCENTES ORIENTADORA</a:t>
                      </a:r>
                      <a:endParaRPr lang="es-CO" sz="1400" dirty="0"/>
                    </a:p>
                  </a:txBody>
                  <a:tcPr/>
                </a:tc>
                <a:extLst>
                  <a:ext uri="{0D108BD9-81ED-4DB2-BD59-A6C34878D82A}">
                    <a16:rowId xmlns:a16="http://schemas.microsoft.com/office/drawing/2014/main" val="1346560188"/>
                  </a:ext>
                </a:extLst>
              </a:tr>
              <a:tr h="364958">
                <a:tc>
                  <a:txBody>
                    <a:bodyPr/>
                    <a:lstStyle/>
                    <a:p>
                      <a:pPr algn="ctr"/>
                      <a:r>
                        <a:rPr lang="es-ES" sz="1400" dirty="0"/>
                        <a:t>SEMANA ANDINA</a:t>
                      </a:r>
                      <a:endParaRPr lang="es-CO" sz="1400" dirty="0"/>
                    </a:p>
                  </a:txBody>
                  <a:tcPr/>
                </a:tc>
                <a:tc>
                  <a:txBody>
                    <a:bodyPr/>
                    <a:lstStyle/>
                    <a:p>
                      <a:pPr algn="ctr"/>
                      <a:r>
                        <a:rPr lang="es-ES" sz="1400" dirty="0"/>
                        <a:t>PROGRAMACIÓN SEB</a:t>
                      </a:r>
                      <a:endParaRPr lang="es-CO" sz="1400" dirty="0"/>
                    </a:p>
                  </a:txBody>
                  <a:tcPr/>
                </a:tc>
                <a:tc>
                  <a:txBody>
                    <a:bodyPr/>
                    <a:lstStyle/>
                    <a:p>
                      <a:pPr algn="ctr"/>
                      <a:r>
                        <a:rPr lang="es-ES" sz="1400" dirty="0"/>
                        <a:t>DOCENTES PROYECTO DE EDUCACIÓN SEXUAL</a:t>
                      </a:r>
                      <a:endParaRPr lang="es-CO" sz="1400" dirty="0"/>
                    </a:p>
                  </a:txBody>
                  <a:tcPr/>
                </a:tc>
                <a:extLst>
                  <a:ext uri="{0D108BD9-81ED-4DB2-BD59-A6C34878D82A}">
                    <a16:rowId xmlns:a16="http://schemas.microsoft.com/office/drawing/2014/main" val="321177943"/>
                  </a:ext>
                </a:extLst>
              </a:tr>
              <a:tr h="364958">
                <a:tc>
                  <a:txBody>
                    <a:bodyPr/>
                    <a:lstStyle/>
                    <a:p>
                      <a:pPr algn="ctr"/>
                      <a:r>
                        <a:rPr lang="es-ES" sz="1400" dirty="0"/>
                        <a:t>DÍA DE LA BOYACENSIDAD</a:t>
                      </a:r>
                      <a:endParaRPr lang="es-CO" sz="1400" dirty="0"/>
                    </a:p>
                  </a:txBody>
                  <a:tcPr/>
                </a:tc>
                <a:tc>
                  <a:txBody>
                    <a:bodyPr/>
                    <a:lstStyle/>
                    <a:p>
                      <a:pPr algn="ctr"/>
                      <a:r>
                        <a:rPr lang="es-ES" sz="1400" dirty="0"/>
                        <a:t>2 DE OCTUBRE</a:t>
                      </a:r>
                      <a:endParaRPr lang="es-CO" sz="1400" dirty="0"/>
                    </a:p>
                  </a:txBody>
                  <a:tcPr/>
                </a:tc>
                <a:tc>
                  <a:txBody>
                    <a:bodyPr/>
                    <a:lstStyle/>
                    <a:p>
                      <a:pPr algn="ctr"/>
                      <a:r>
                        <a:rPr lang="es-ES" sz="1400" dirty="0"/>
                        <a:t>PROYECTO DEMOCRACIA</a:t>
                      </a:r>
                      <a:endParaRPr lang="es-CO" sz="1400" dirty="0"/>
                    </a:p>
                  </a:txBody>
                  <a:tcPr/>
                </a:tc>
                <a:extLst>
                  <a:ext uri="{0D108BD9-81ED-4DB2-BD59-A6C34878D82A}">
                    <a16:rowId xmlns:a16="http://schemas.microsoft.com/office/drawing/2014/main" val="994221318"/>
                  </a:ext>
                </a:extLst>
              </a:tr>
              <a:tr h="509941">
                <a:tc>
                  <a:txBody>
                    <a:bodyPr/>
                    <a:lstStyle/>
                    <a:p>
                      <a:pPr algn="ctr"/>
                      <a:r>
                        <a:rPr lang="es-ES" sz="1400" dirty="0"/>
                        <a:t>SUSTENTACIONES PROYECTOS DE INVESTIGACIÓN</a:t>
                      </a:r>
                      <a:endParaRPr lang="es-CO" sz="1400" dirty="0"/>
                    </a:p>
                  </a:txBody>
                  <a:tcPr/>
                </a:tc>
                <a:tc>
                  <a:txBody>
                    <a:bodyPr/>
                    <a:lstStyle/>
                    <a:p>
                      <a:pPr algn="ctr"/>
                      <a:r>
                        <a:rPr lang="es-ES" sz="1400" dirty="0"/>
                        <a:t>21 Y 22 DE OCTUBRE</a:t>
                      </a:r>
                      <a:endParaRPr lang="es-CO" sz="1400" dirty="0"/>
                    </a:p>
                  </a:txBody>
                  <a:tcPr/>
                </a:tc>
                <a:tc>
                  <a:txBody>
                    <a:bodyPr/>
                    <a:lstStyle/>
                    <a:p>
                      <a:pPr algn="ctr"/>
                      <a:r>
                        <a:rPr lang="es-ES" sz="1400" dirty="0"/>
                        <a:t>DOCENTE DE INVESTIGACIÓN</a:t>
                      </a:r>
                      <a:endParaRPr lang="es-CO" sz="1400" dirty="0"/>
                    </a:p>
                  </a:txBody>
                  <a:tcPr/>
                </a:tc>
                <a:extLst>
                  <a:ext uri="{0D108BD9-81ED-4DB2-BD59-A6C34878D82A}">
                    <a16:rowId xmlns:a16="http://schemas.microsoft.com/office/drawing/2014/main" val="2212591021"/>
                  </a:ext>
                </a:extLst>
              </a:tr>
              <a:tr h="364958">
                <a:tc>
                  <a:txBody>
                    <a:bodyPr/>
                    <a:lstStyle/>
                    <a:p>
                      <a:pPr algn="ctr"/>
                      <a:r>
                        <a:rPr lang="es-ES" sz="1400" dirty="0"/>
                        <a:t>SEMANA AMBIENTAL</a:t>
                      </a:r>
                      <a:endParaRPr lang="es-CO" sz="1400" dirty="0"/>
                    </a:p>
                  </a:txBody>
                  <a:tcPr/>
                </a:tc>
                <a:tc>
                  <a:txBody>
                    <a:bodyPr/>
                    <a:lstStyle/>
                    <a:p>
                      <a:pPr algn="ctr"/>
                      <a:r>
                        <a:rPr lang="es-ES" sz="1400" dirty="0"/>
                        <a:t>PROGRAMACIÓN ALCALDÍA</a:t>
                      </a:r>
                      <a:endParaRPr lang="es-CO" sz="1400" dirty="0"/>
                    </a:p>
                  </a:txBody>
                  <a:tcPr/>
                </a:tc>
                <a:tc>
                  <a:txBody>
                    <a:bodyPr/>
                    <a:lstStyle/>
                    <a:p>
                      <a:pPr algn="ctr"/>
                      <a:r>
                        <a:rPr lang="es-ES" sz="1400" dirty="0"/>
                        <a:t>DOCENTES Y DIRECTIVOS</a:t>
                      </a:r>
                      <a:endParaRPr lang="es-CO" sz="1400" dirty="0"/>
                    </a:p>
                  </a:txBody>
                  <a:tcPr/>
                </a:tc>
                <a:extLst>
                  <a:ext uri="{0D108BD9-81ED-4DB2-BD59-A6C34878D82A}">
                    <a16:rowId xmlns:a16="http://schemas.microsoft.com/office/drawing/2014/main" val="2692610182"/>
                  </a:ext>
                </a:extLst>
              </a:tr>
              <a:tr h="509941">
                <a:tc>
                  <a:txBody>
                    <a:bodyPr/>
                    <a:lstStyle/>
                    <a:p>
                      <a:pPr algn="ctr"/>
                      <a:r>
                        <a:rPr lang="es-ES" sz="1400" dirty="0"/>
                        <a:t>ENTREGA DE SÍMBOLOS INSTITUCIONALES</a:t>
                      </a:r>
                      <a:endParaRPr lang="es-CO" sz="1400" dirty="0"/>
                    </a:p>
                  </a:txBody>
                  <a:tcPr/>
                </a:tc>
                <a:tc>
                  <a:txBody>
                    <a:bodyPr/>
                    <a:lstStyle/>
                    <a:p>
                      <a:pPr algn="ctr"/>
                      <a:r>
                        <a:rPr lang="es-ES" sz="1400" dirty="0"/>
                        <a:t>NOVIEMBRE 19 (SECUNDARIA)</a:t>
                      </a:r>
                    </a:p>
                    <a:p>
                      <a:pPr algn="ctr"/>
                      <a:r>
                        <a:rPr lang="es-ES" sz="1400" dirty="0"/>
                        <a:t>NOVIEMBRE 25 (PRIMARIA)</a:t>
                      </a:r>
                      <a:endParaRPr lang="es-CO" sz="1400" dirty="0"/>
                    </a:p>
                  </a:txBody>
                  <a:tcPr/>
                </a:tc>
                <a:tc>
                  <a:txBody>
                    <a:bodyPr/>
                    <a:lstStyle/>
                    <a:p>
                      <a:pPr algn="ctr"/>
                      <a:r>
                        <a:rPr lang="es-ES" sz="1200" dirty="0"/>
                        <a:t>DIRECTORES GRADO 4° - 5° Y DIRECTORES DE GRADO 10° - 11°</a:t>
                      </a:r>
                      <a:endParaRPr lang="es-CO" sz="1200" dirty="0"/>
                    </a:p>
                  </a:txBody>
                  <a:tcPr/>
                </a:tc>
                <a:extLst>
                  <a:ext uri="{0D108BD9-81ED-4DB2-BD59-A6C34878D82A}">
                    <a16:rowId xmlns:a16="http://schemas.microsoft.com/office/drawing/2014/main" val="1997552429"/>
                  </a:ext>
                </a:extLst>
              </a:tr>
              <a:tr h="364958">
                <a:tc>
                  <a:txBody>
                    <a:bodyPr/>
                    <a:lstStyle/>
                    <a:p>
                      <a:pPr algn="ctr"/>
                      <a:r>
                        <a:rPr lang="es-ES" sz="1400" dirty="0"/>
                        <a:t>DESPEDIDA GRADO 11°</a:t>
                      </a:r>
                      <a:endParaRPr lang="es-CO" sz="1400" dirty="0"/>
                    </a:p>
                  </a:txBody>
                  <a:tcPr/>
                </a:tc>
                <a:tc>
                  <a:txBody>
                    <a:bodyPr/>
                    <a:lstStyle/>
                    <a:p>
                      <a:pPr algn="ctr"/>
                      <a:r>
                        <a:rPr lang="es-ES" sz="1400" dirty="0"/>
                        <a:t>NOVIEMBRE 20</a:t>
                      </a:r>
                      <a:endParaRPr lang="es-CO" sz="1400" dirty="0"/>
                    </a:p>
                  </a:txBody>
                  <a:tcPr/>
                </a:tc>
                <a:tc>
                  <a:txBody>
                    <a:bodyPr/>
                    <a:lstStyle/>
                    <a:p>
                      <a:pPr algn="ctr"/>
                      <a:r>
                        <a:rPr lang="es-ES" sz="1200" dirty="0"/>
                        <a:t>DIRECTORES DE GRADO 10°</a:t>
                      </a:r>
                      <a:endParaRPr lang="es-CO" sz="1200" dirty="0"/>
                    </a:p>
                  </a:txBody>
                  <a:tcPr/>
                </a:tc>
                <a:extLst>
                  <a:ext uri="{0D108BD9-81ED-4DB2-BD59-A6C34878D82A}">
                    <a16:rowId xmlns:a16="http://schemas.microsoft.com/office/drawing/2014/main" val="3001386627"/>
                  </a:ext>
                </a:extLst>
              </a:tr>
              <a:tr h="364958">
                <a:tc>
                  <a:txBody>
                    <a:bodyPr/>
                    <a:lstStyle/>
                    <a:p>
                      <a:pPr algn="ctr"/>
                      <a:r>
                        <a:rPr lang="es-ES" sz="1400" dirty="0"/>
                        <a:t>DESPEDIDA GRADO 5°</a:t>
                      </a:r>
                      <a:endParaRPr lang="es-CO" sz="1400" dirty="0"/>
                    </a:p>
                  </a:txBody>
                  <a:tcPr/>
                </a:tc>
                <a:tc>
                  <a:txBody>
                    <a:bodyPr/>
                    <a:lstStyle/>
                    <a:p>
                      <a:pPr algn="ctr"/>
                      <a:r>
                        <a:rPr lang="es-ES" sz="1400" dirty="0"/>
                        <a:t>NOVIEMBRE 26</a:t>
                      </a:r>
                      <a:endParaRPr lang="es-CO" sz="1400" dirty="0"/>
                    </a:p>
                  </a:txBody>
                  <a:tcPr/>
                </a:tc>
                <a:tc>
                  <a:txBody>
                    <a:bodyPr/>
                    <a:lstStyle/>
                    <a:p>
                      <a:pPr algn="ctr"/>
                      <a:r>
                        <a:rPr lang="es-ES" sz="1200" dirty="0"/>
                        <a:t>DIRECTORES DE GRADO 4°</a:t>
                      </a:r>
                      <a:endParaRPr lang="es-CO" sz="1200" dirty="0"/>
                    </a:p>
                  </a:txBody>
                  <a:tcPr/>
                </a:tc>
                <a:extLst>
                  <a:ext uri="{0D108BD9-81ED-4DB2-BD59-A6C34878D82A}">
                    <a16:rowId xmlns:a16="http://schemas.microsoft.com/office/drawing/2014/main" val="1883940928"/>
                  </a:ext>
                </a:extLst>
              </a:tr>
            </a:tbl>
          </a:graphicData>
        </a:graphic>
      </p:graphicFrame>
    </p:spTree>
    <p:extLst>
      <p:ext uri="{BB962C8B-B14F-4D97-AF65-F5344CB8AC3E}">
        <p14:creationId xmlns:p14="http://schemas.microsoft.com/office/powerpoint/2010/main" val="20741883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0B267D1-B46A-8031-9D35-4FD931F55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303"/>
            <a:ext cx="12192000" cy="6958605"/>
          </a:xfrm>
          <a:prstGeom prst="rect">
            <a:avLst/>
          </a:prstGeom>
        </p:spPr>
      </p:pic>
      <p:sp>
        <p:nvSpPr>
          <p:cNvPr id="3" name="Marcador de texto 2">
            <a:extLst>
              <a:ext uri="{FF2B5EF4-FFF2-40B4-BE49-F238E27FC236}">
                <a16:creationId xmlns:a16="http://schemas.microsoft.com/office/drawing/2014/main" id="{4580B6A6-3BB6-E65A-6DDE-60A77265628D}"/>
              </a:ext>
            </a:extLst>
          </p:cNvPr>
          <p:cNvSpPr>
            <a:spLocks noGrp="1"/>
          </p:cNvSpPr>
          <p:nvPr>
            <p:ph sz="half" idx="2"/>
          </p:nvPr>
        </p:nvSpPr>
        <p:spPr/>
        <p:txBody>
          <a:bodyPr/>
          <a:lstStyle/>
          <a:p>
            <a:endParaRPr lang="es-ES" dirty="0"/>
          </a:p>
          <a:p>
            <a:endParaRPr lang="es-ES" dirty="0"/>
          </a:p>
          <a:p>
            <a:endParaRPr lang="es-ES" dirty="0"/>
          </a:p>
        </p:txBody>
      </p:sp>
      <p:sp>
        <p:nvSpPr>
          <p:cNvPr id="12" name="AutoShape 10">
            <a:extLst>
              <a:ext uri="{FF2B5EF4-FFF2-40B4-BE49-F238E27FC236}">
                <a16:creationId xmlns:a16="http://schemas.microsoft.com/office/drawing/2014/main" id="{6DE9A749-74AB-7C32-B691-8078919B2530}"/>
              </a:ext>
            </a:extLst>
          </p:cNvPr>
          <p:cNvSpPr/>
          <p:nvPr/>
        </p:nvSpPr>
        <p:spPr>
          <a:xfrm flipH="1">
            <a:off x="4600479" y="6085186"/>
            <a:ext cx="5879380" cy="0"/>
          </a:xfrm>
          <a:prstGeom prst="line">
            <a:avLst/>
          </a:prstGeom>
          <a:ln w="47625" cap="flat">
            <a:solidFill>
              <a:srgbClr val="FF6600"/>
            </a:solidFill>
            <a:prstDash val="solid"/>
            <a:headEnd type="none" w="sm" len="sm"/>
            <a:tailEnd type="none" w="sm" len="sm"/>
          </a:ln>
        </p:spPr>
      </p:sp>
      <p:sp>
        <p:nvSpPr>
          <p:cNvPr id="15" name="CuadroTexto 14">
            <a:extLst>
              <a:ext uri="{FF2B5EF4-FFF2-40B4-BE49-F238E27FC236}">
                <a16:creationId xmlns:a16="http://schemas.microsoft.com/office/drawing/2014/main" id="{AAA04EF0-5C17-355F-5283-3CD59BEC5553}"/>
              </a:ext>
            </a:extLst>
          </p:cNvPr>
          <p:cNvSpPr txBox="1"/>
          <p:nvPr/>
        </p:nvSpPr>
        <p:spPr>
          <a:xfrm>
            <a:off x="4692071" y="2094492"/>
            <a:ext cx="6927273" cy="338554"/>
          </a:xfrm>
          <a:prstGeom prst="rect">
            <a:avLst/>
          </a:prstGeom>
          <a:noFill/>
        </p:spPr>
        <p:txBody>
          <a:bodyPr wrap="square">
            <a:spAutoFit/>
          </a:bodyPr>
          <a:lstStyle/>
          <a:p>
            <a:pPr algn="just"/>
            <a:endParaRPr lang="es-CO" sz="1600" dirty="0">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E1FF6385-6A66-32DA-7674-72EE04CF368B}"/>
              </a:ext>
            </a:extLst>
          </p:cNvPr>
          <p:cNvSpPr txBox="1"/>
          <p:nvPr/>
        </p:nvSpPr>
        <p:spPr>
          <a:xfrm>
            <a:off x="3589866" y="270190"/>
            <a:ext cx="6822259" cy="707886"/>
          </a:xfrm>
          <a:prstGeom prst="rect">
            <a:avLst/>
          </a:prstGeom>
          <a:noFill/>
        </p:spPr>
        <p:txBody>
          <a:bodyPr wrap="square">
            <a:spAutoFit/>
          </a:bodyPr>
          <a:lstStyle/>
          <a:p>
            <a:r>
              <a:rPr lang="es-ES" sz="4000" dirty="0">
                <a:solidFill>
                  <a:srgbClr val="FF6600"/>
                </a:solidFill>
              </a:rPr>
              <a:t>ACTIVIDADES DE FINALIZACIÓN</a:t>
            </a:r>
            <a:endParaRPr lang="es-CO" sz="4000" dirty="0">
              <a:solidFill>
                <a:srgbClr val="FF6600"/>
              </a:solidFill>
            </a:endParaRPr>
          </a:p>
        </p:txBody>
      </p:sp>
      <p:graphicFrame>
        <p:nvGraphicFramePr>
          <p:cNvPr id="8" name="Tabla 7">
            <a:extLst>
              <a:ext uri="{FF2B5EF4-FFF2-40B4-BE49-F238E27FC236}">
                <a16:creationId xmlns:a16="http://schemas.microsoft.com/office/drawing/2014/main" id="{46DB0AD6-2AE4-93F0-1192-6E24FCDBD9AB}"/>
              </a:ext>
            </a:extLst>
          </p:cNvPr>
          <p:cNvGraphicFramePr>
            <a:graphicFrameLocks noGrp="1"/>
          </p:cNvGraphicFramePr>
          <p:nvPr>
            <p:extLst>
              <p:ext uri="{D42A27DB-BD31-4B8C-83A1-F6EECF244321}">
                <p14:modId xmlns:p14="http://schemas.microsoft.com/office/powerpoint/2010/main" val="1560828550"/>
              </p:ext>
            </p:extLst>
          </p:nvPr>
        </p:nvGraphicFramePr>
        <p:xfrm>
          <a:off x="1032933" y="1447248"/>
          <a:ext cx="10136656" cy="3684589"/>
        </p:xfrm>
        <a:graphic>
          <a:graphicData uri="http://schemas.openxmlformats.org/drawingml/2006/table">
            <a:tbl>
              <a:tblPr firstRow="1" bandRow="1">
                <a:tableStyleId>{93296810-A885-4BE3-A3E7-6D5BEEA58F35}</a:tableStyleId>
              </a:tblPr>
              <a:tblGrid>
                <a:gridCol w="3254727">
                  <a:extLst>
                    <a:ext uri="{9D8B030D-6E8A-4147-A177-3AD203B41FA5}">
                      <a16:colId xmlns:a16="http://schemas.microsoft.com/office/drawing/2014/main" val="2231771184"/>
                    </a:ext>
                  </a:extLst>
                </a:gridCol>
                <a:gridCol w="2621463">
                  <a:extLst>
                    <a:ext uri="{9D8B030D-6E8A-4147-A177-3AD203B41FA5}">
                      <a16:colId xmlns:a16="http://schemas.microsoft.com/office/drawing/2014/main" val="2417399047"/>
                    </a:ext>
                  </a:extLst>
                </a:gridCol>
                <a:gridCol w="4260466">
                  <a:extLst>
                    <a:ext uri="{9D8B030D-6E8A-4147-A177-3AD203B41FA5}">
                      <a16:colId xmlns:a16="http://schemas.microsoft.com/office/drawing/2014/main" val="2861824701"/>
                    </a:ext>
                  </a:extLst>
                </a:gridCol>
              </a:tblGrid>
              <a:tr h="428987">
                <a:tc>
                  <a:txBody>
                    <a:bodyPr/>
                    <a:lstStyle/>
                    <a:p>
                      <a:pPr algn="ctr"/>
                      <a:r>
                        <a:rPr lang="es-ES" dirty="0"/>
                        <a:t>ACTIVIDAD</a:t>
                      </a:r>
                      <a:endParaRPr lang="es-CO" dirty="0"/>
                    </a:p>
                  </a:txBody>
                  <a:tcPr/>
                </a:tc>
                <a:tc>
                  <a:txBody>
                    <a:bodyPr/>
                    <a:lstStyle/>
                    <a:p>
                      <a:pPr algn="ctr"/>
                      <a:r>
                        <a:rPr lang="es-ES" dirty="0"/>
                        <a:t>FECHA</a:t>
                      </a:r>
                      <a:endParaRPr lang="es-CO" dirty="0"/>
                    </a:p>
                  </a:txBody>
                  <a:tcPr/>
                </a:tc>
                <a:tc>
                  <a:txBody>
                    <a:bodyPr/>
                    <a:lstStyle/>
                    <a:p>
                      <a:pPr algn="ctr"/>
                      <a:r>
                        <a:rPr lang="es-ES" dirty="0"/>
                        <a:t>COORDINADOR</a:t>
                      </a:r>
                      <a:endParaRPr lang="es-CO" dirty="0"/>
                    </a:p>
                  </a:txBody>
                  <a:tcPr/>
                </a:tc>
                <a:extLst>
                  <a:ext uri="{0D108BD9-81ED-4DB2-BD59-A6C34878D82A}">
                    <a16:rowId xmlns:a16="http://schemas.microsoft.com/office/drawing/2014/main" val="4120914915"/>
                  </a:ext>
                </a:extLst>
              </a:tr>
              <a:tr h="599407">
                <a:tc>
                  <a:txBody>
                    <a:bodyPr/>
                    <a:lstStyle/>
                    <a:p>
                      <a:pPr algn="ctr"/>
                      <a:r>
                        <a:rPr lang="es-ES" sz="1400" dirty="0"/>
                        <a:t>CLAUSURA AÑO ESCOLAR SEDES RURALES</a:t>
                      </a:r>
                      <a:endParaRPr lang="es-CO" sz="1400" dirty="0"/>
                    </a:p>
                  </a:txBody>
                  <a:tcPr/>
                </a:tc>
                <a:tc>
                  <a:txBody>
                    <a:bodyPr/>
                    <a:lstStyle/>
                    <a:p>
                      <a:pPr algn="ctr"/>
                      <a:r>
                        <a:rPr lang="es-ES" sz="1400" dirty="0"/>
                        <a:t>NOVIEMBRE 30</a:t>
                      </a:r>
                      <a:endParaRPr lang="es-CO" sz="1400" dirty="0"/>
                    </a:p>
                  </a:txBody>
                  <a:tcPr/>
                </a:tc>
                <a:tc>
                  <a:txBody>
                    <a:bodyPr/>
                    <a:lstStyle/>
                    <a:p>
                      <a:pPr algn="ctr"/>
                      <a:r>
                        <a:rPr lang="es-ES" sz="1400" dirty="0"/>
                        <a:t>DIRECTOR GRADO TRANSICIÓN Y DOCENTES DE CADA UNA DE LAS SEDES</a:t>
                      </a:r>
                      <a:endParaRPr lang="es-CO" sz="1400" dirty="0"/>
                    </a:p>
                  </a:txBody>
                  <a:tcPr/>
                </a:tc>
                <a:extLst>
                  <a:ext uri="{0D108BD9-81ED-4DB2-BD59-A6C34878D82A}">
                    <a16:rowId xmlns:a16="http://schemas.microsoft.com/office/drawing/2014/main" val="1355679321"/>
                  </a:ext>
                </a:extLst>
              </a:tr>
              <a:tr h="599407">
                <a:tc>
                  <a:txBody>
                    <a:bodyPr/>
                    <a:lstStyle/>
                    <a:p>
                      <a:pPr algn="ctr"/>
                      <a:r>
                        <a:rPr lang="es-ES" sz="1400" dirty="0"/>
                        <a:t>CLAUSURA AÑO ESCOLAR SEDES URBANAS</a:t>
                      </a:r>
                      <a:endParaRPr lang="es-CO" sz="1400" dirty="0"/>
                    </a:p>
                  </a:txBody>
                  <a:tcPr/>
                </a:tc>
                <a:tc>
                  <a:txBody>
                    <a:bodyPr/>
                    <a:lstStyle/>
                    <a:p>
                      <a:pPr algn="ctr"/>
                      <a:r>
                        <a:rPr lang="es-ES" sz="1400" dirty="0"/>
                        <a:t>DICIEMBRE 1</a:t>
                      </a:r>
                      <a:endParaRPr lang="es-CO"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dirty="0"/>
                        <a:t>DIRECTOR GRADO TRANSICIÓN Y DOCENTES DE CADA UNA DE LAS SEDES</a:t>
                      </a:r>
                      <a:endParaRPr lang="es-CO" sz="1400" dirty="0"/>
                    </a:p>
                  </a:txBody>
                  <a:tcPr/>
                </a:tc>
                <a:extLst>
                  <a:ext uri="{0D108BD9-81ED-4DB2-BD59-A6C34878D82A}">
                    <a16:rowId xmlns:a16="http://schemas.microsoft.com/office/drawing/2014/main" val="195789342"/>
                  </a:ext>
                </a:extLst>
              </a:tr>
              <a:tr h="599407">
                <a:tc>
                  <a:txBody>
                    <a:bodyPr/>
                    <a:lstStyle/>
                    <a:p>
                      <a:pPr algn="ctr"/>
                      <a:r>
                        <a:rPr lang="es-ES" sz="1400" dirty="0"/>
                        <a:t>ENTREGA DE MENCIONES Y BOLETINES SECUNDARIA Y MEDIA</a:t>
                      </a:r>
                      <a:endParaRPr lang="es-CO" sz="1400" dirty="0"/>
                    </a:p>
                  </a:txBody>
                  <a:tcPr/>
                </a:tc>
                <a:tc>
                  <a:txBody>
                    <a:bodyPr/>
                    <a:lstStyle/>
                    <a:p>
                      <a:pPr algn="ctr"/>
                      <a:r>
                        <a:rPr lang="es-ES" sz="1400" dirty="0"/>
                        <a:t>DICIEMBRE 2</a:t>
                      </a:r>
                      <a:endParaRPr lang="es-CO" sz="1400" dirty="0"/>
                    </a:p>
                  </a:txBody>
                  <a:tcPr/>
                </a:tc>
                <a:tc>
                  <a:txBody>
                    <a:bodyPr/>
                    <a:lstStyle/>
                    <a:p>
                      <a:pPr algn="ctr"/>
                      <a:endParaRPr lang="es-CO" sz="1400" dirty="0"/>
                    </a:p>
                  </a:txBody>
                  <a:tcPr/>
                </a:tc>
                <a:extLst>
                  <a:ext uri="{0D108BD9-81ED-4DB2-BD59-A6C34878D82A}">
                    <a16:rowId xmlns:a16="http://schemas.microsoft.com/office/drawing/2014/main" val="1479266403"/>
                  </a:ext>
                </a:extLst>
              </a:tr>
              <a:tr h="428987">
                <a:tc>
                  <a:txBody>
                    <a:bodyPr/>
                    <a:lstStyle/>
                    <a:p>
                      <a:pPr algn="ctr"/>
                      <a:r>
                        <a:rPr lang="es-ES" sz="1400" dirty="0"/>
                        <a:t>GRADOS TRANSICIÓN Y 5° DE PRIMARIA</a:t>
                      </a:r>
                      <a:endParaRPr lang="es-CO" sz="1400" dirty="0"/>
                    </a:p>
                  </a:txBody>
                  <a:tcPr/>
                </a:tc>
                <a:tc>
                  <a:txBody>
                    <a:bodyPr/>
                    <a:lstStyle/>
                    <a:p>
                      <a:pPr algn="ctr"/>
                      <a:r>
                        <a:rPr lang="es-ES" sz="1400" dirty="0"/>
                        <a:t>DICIEMBRE 2</a:t>
                      </a:r>
                      <a:endParaRPr lang="es-CO" sz="1400" dirty="0"/>
                    </a:p>
                  </a:txBody>
                  <a:tcPr/>
                </a:tc>
                <a:tc>
                  <a:txBody>
                    <a:bodyPr/>
                    <a:lstStyle/>
                    <a:p>
                      <a:pPr algn="ctr"/>
                      <a:r>
                        <a:rPr lang="es-ES" sz="1400" dirty="0"/>
                        <a:t>DIRECTORES GRADO PREESCOLAR Y 5°</a:t>
                      </a:r>
                      <a:endParaRPr lang="es-CO" sz="1400" dirty="0"/>
                    </a:p>
                  </a:txBody>
                  <a:tcPr/>
                </a:tc>
                <a:extLst>
                  <a:ext uri="{0D108BD9-81ED-4DB2-BD59-A6C34878D82A}">
                    <a16:rowId xmlns:a16="http://schemas.microsoft.com/office/drawing/2014/main" val="812958719"/>
                  </a:ext>
                </a:extLst>
              </a:tr>
              <a:tr h="599407">
                <a:tc>
                  <a:txBody>
                    <a:bodyPr/>
                    <a:lstStyle/>
                    <a:p>
                      <a:pPr algn="ctr"/>
                      <a:r>
                        <a:rPr lang="es-ES" sz="1400" dirty="0"/>
                        <a:t>PROCLAMACIÓN BACHILLERES BÁSICOS GRADO 9°</a:t>
                      </a:r>
                      <a:endParaRPr lang="es-CO" sz="1400" dirty="0"/>
                    </a:p>
                  </a:txBody>
                  <a:tcPr/>
                </a:tc>
                <a:tc>
                  <a:txBody>
                    <a:bodyPr/>
                    <a:lstStyle/>
                    <a:p>
                      <a:pPr algn="ctr"/>
                      <a:r>
                        <a:rPr lang="es-ES" sz="1400" dirty="0"/>
                        <a:t>DICIEMBRE 2</a:t>
                      </a:r>
                      <a:endParaRPr lang="es-CO" sz="1400" dirty="0"/>
                    </a:p>
                  </a:txBody>
                  <a:tcPr/>
                </a:tc>
                <a:tc>
                  <a:txBody>
                    <a:bodyPr/>
                    <a:lstStyle/>
                    <a:p>
                      <a:pPr algn="ctr"/>
                      <a:r>
                        <a:rPr lang="es-ES" sz="1400" dirty="0"/>
                        <a:t>DIRECTORES DE GRADO 9°</a:t>
                      </a:r>
                      <a:endParaRPr lang="es-CO" sz="1400" dirty="0"/>
                    </a:p>
                  </a:txBody>
                  <a:tcPr/>
                </a:tc>
                <a:extLst>
                  <a:ext uri="{0D108BD9-81ED-4DB2-BD59-A6C34878D82A}">
                    <a16:rowId xmlns:a16="http://schemas.microsoft.com/office/drawing/2014/main" val="1346560188"/>
                  </a:ext>
                </a:extLst>
              </a:tr>
              <a:tr h="428987">
                <a:tc>
                  <a:txBody>
                    <a:bodyPr/>
                    <a:lstStyle/>
                    <a:p>
                      <a:pPr algn="ctr"/>
                      <a:r>
                        <a:rPr lang="es-ES" sz="1400" dirty="0"/>
                        <a:t>GRADOS 11°</a:t>
                      </a:r>
                      <a:endParaRPr lang="es-CO" sz="1400" dirty="0"/>
                    </a:p>
                  </a:txBody>
                  <a:tcPr/>
                </a:tc>
                <a:tc>
                  <a:txBody>
                    <a:bodyPr/>
                    <a:lstStyle/>
                    <a:p>
                      <a:pPr algn="ctr"/>
                      <a:r>
                        <a:rPr lang="es-ES" sz="1400" dirty="0"/>
                        <a:t>DICIEMBRE 3</a:t>
                      </a:r>
                      <a:endParaRPr lang="es-CO" sz="1400" dirty="0"/>
                    </a:p>
                  </a:txBody>
                  <a:tcPr/>
                </a:tc>
                <a:tc>
                  <a:txBody>
                    <a:bodyPr/>
                    <a:lstStyle/>
                    <a:p>
                      <a:pPr algn="ctr"/>
                      <a:r>
                        <a:rPr lang="es-ES" sz="1400" dirty="0"/>
                        <a:t>DIRECTOR DE GRADO 11°</a:t>
                      </a:r>
                      <a:endParaRPr lang="es-CO" sz="1400" dirty="0"/>
                    </a:p>
                  </a:txBody>
                  <a:tcPr/>
                </a:tc>
                <a:extLst>
                  <a:ext uri="{0D108BD9-81ED-4DB2-BD59-A6C34878D82A}">
                    <a16:rowId xmlns:a16="http://schemas.microsoft.com/office/drawing/2014/main" val="321177943"/>
                  </a:ext>
                </a:extLst>
              </a:tr>
            </a:tbl>
          </a:graphicData>
        </a:graphic>
      </p:graphicFrame>
    </p:spTree>
    <p:extLst>
      <p:ext uri="{BB962C8B-B14F-4D97-AF65-F5344CB8AC3E}">
        <p14:creationId xmlns:p14="http://schemas.microsoft.com/office/powerpoint/2010/main" val="2811053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232954" y="1218089"/>
            <a:ext cx="10161601" cy="4421822"/>
          </a:xfrm>
        </p:spPr>
        <p:txBody>
          <a:bodyPr>
            <a:noAutofit/>
          </a:bodyPr>
          <a:lstStyle/>
          <a:p>
            <a:pPr algn="l"/>
            <a:endParaRPr lang="es-ES" sz="4400" b="1" cap="none" spc="0" dirty="0">
              <a:ln w="13462">
                <a:solidFill>
                  <a:schemeClr val="bg1"/>
                </a:solidFill>
                <a:prstDash val="solid"/>
              </a:ln>
            </a:endParaRPr>
          </a:p>
          <a:p>
            <a:r>
              <a:rPr lang="es-ES" sz="7200" b="1" dirty="0">
                <a:ln w="9525">
                  <a:solidFill>
                    <a:schemeClr val="bg1"/>
                  </a:solidFill>
                  <a:prstDash val="solid"/>
                </a:ln>
                <a:solidFill>
                  <a:srgbClr val="FF6600"/>
                </a:solidFill>
              </a:rPr>
              <a:t>REGISTRO FOTOGRAFICO </a:t>
            </a:r>
            <a:r>
              <a:rPr lang="es-ES" sz="7200" b="1" cap="none" spc="0" dirty="0">
                <a:ln w="9525">
                  <a:solidFill>
                    <a:schemeClr val="bg1"/>
                  </a:solidFill>
                  <a:prstDash val="solid"/>
                </a:ln>
                <a:solidFill>
                  <a:srgbClr val="FF6600"/>
                </a:solidFill>
              </a:rPr>
              <a:t>ACTIVIDADES</a:t>
            </a:r>
            <a:r>
              <a:rPr lang="es-ES" sz="7200" b="1" dirty="0">
                <a:ln w="9525">
                  <a:solidFill>
                    <a:schemeClr val="bg1"/>
                  </a:solidFill>
                  <a:prstDash val="solid"/>
                </a:ln>
                <a:solidFill>
                  <a:srgbClr val="FF6600"/>
                </a:solidFill>
              </a:rPr>
              <a:t> 2026</a:t>
            </a:r>
            <a:endParaRPr lang="es-ES" sz="7200" b="1" cap="none" spc="0" dirty="0">
              <a:ln w="13462">
                <a:solidFill>
                  <a:schemeClr val="bg1"/>
                </a:solidFill>
                <a:prstDash val="solid"/>
              </a:ln>
              <a:solidFill>
                <a:srgbClr val="FF6600"/>
              </a:solidFill>
            </a:endParaRPr>
          </a:p>
        </p:txBody>
      </p:sp>
    </p:spTree>
    <p:extLst>
      <p:ext uri="{BB962C8B-B14F-4D97-AF65-F5344CB8AC3E}">
        <p14:creationId xmlns:p14="http://schemas.microsoft.com/office/powerpoint/2010/main" val="29548686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2008809" y="5207000"/>
            <a:ext cx="7677058" cy="626533"/>
          </a:xfrm>
        </p:spPr>
        <p:txBody>
          <a:bodyPr>
            <a:noAutofit/>
          </a:bodyPr>
          <a:lstStyle/>
          <a:p>
            <a:pPr>
              <a:lnSpc>
                <a:spcPct val="100000"/>
              </a:lnSpc>
              <a:spcBef>
                <a:spcPts val="0"/>
              </a:spcBef>
            </a:pPr>
            <a:r>
              <a:rPr lang="es-ES" sz="2800" b="1" cap="none" spc="0" dirty="0">
                <a:ln w="13462">
                  <a:solidFill>
                    <a:schemeClr val="bg1"/>
                  </a:solidFill>
                  <a:prstDash val="solid"/>
                </a:ln>
              </a:rPr>
              <a:t>Asamblea general de Padres de Familia. </a:t>
            </a:r>
          </a:p>
          <a:p>
            <a:pPr>
              <a:lnSpc>
                <a:spcPct val="100000"/>
              </a:lnSpc>
              <a:spcBef>
                <a:spcPts val="0"/>
              </a:spcBef>
            </a:pPr>
            <a:r>
              <a:rPr lang="es-ES" sz="2800" b="1" cap="none" spc="0" dirty="0">
                <a:ln w="13462">
                  <a:solidFill>
                    <a:schemeClr val="bg1"/>
                  </a:solidFill>
                  <a:prstDash val="solid"/>
                </a:ln>
              </a:rPr>
              <a:t>Rendición de Cuentas 2025</a:t>
            </a:r>
          </a:p>
        </p:txBody>
      </p:sp>
      <p:pic>
        <p:nvPicPr>
          <p:cNvPr id="5" name="Imagen 4">
            <a:extLst>
              <a:ext uri="{FF2B5EF4-FFF2-40B4-BE49-F238E27FC236}">
                <a16:creationId xmlns:a16="http://schemas.microsoft.com/office/drawing/2014/main" id="{AE9205DB-F191-BC69-8443-914A6D575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121" y="1100667"/>
            <a:ext cx="7536746" cy="4106333"/>
          </a:xfrm>
          <a:prstGeom prst="rect">
            <a:avLst/>
          </a:prstGeom>
        </p:spPr>
      </p:pic>
    </p:spTree>
    <p:extLst>
      <p:ext uri="{BB962C8B-B14F-4D97-AF65-F5344CB8AC3E}">
        <p14:creationId xmlns:p14="http://schemas.microsoft.com/office/powerpoint/2010/main" val="870765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58009" y="4580467"/>
            <a:ext cx="7677058" cy="626533"/>
          </a:xfrm>
        </p:spPr>
        <p:txBody>
          <a:bodyPr>
            <a:noAutofit/>
          </a:bodyPr>
          <a:lstStyle/>
          <a:p>
            <a:pPr>
              <a:lnSpc>
                <a:spcPct val="100000"/>
              </a:lnSpc>
              <a:spcBef>
                <a:spcPts val="0"/>
              </a:spcBef>
            </a:pPr>
            <a:r>
              <a:rPr lang="es-ES" sz="2800" b="1" cap="none" spc="0" dirty="0">
                <a:ln w="13462">
                  <a:solidFill>
                    <a:schemeClr val="bg1"/>
                  </a:solidFill>
                  <a:prstDash val="solid"/>
                </a:ln>
              </a:rPr>
              <a:t>Participación en la Caravana de los Sueños </a:t>
            </a:r>
          </a:p>
        </p:txBody>
      </p:sp>
      <p:pic>
        <p:nvPicPr>
          <p:cNvPr id="6" name="Imagen 5">
            <a:extLst>
              <a:ext uri="{FF2B5EF4-FFF2-40B4-BE49-F238E27FC236}">
                <a16:creationId xmlns:a16="http://schemas.microsoft.com/office/drawing/2014/main" id="{2CAD2584-D76C-B59B-429C-A6F77E90F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452" y="1813917"/>
            <a:ext cx="3651188" cy="2573585"/>
          </a:xfrm>
          <a:prstGeom prst="rect">
            <a:avLst/>
          </a:prstGeom>
        </p:spPr>
      </p:pic>
      <p:pic>
        <p:nvPicPr>
          <p:cNvPr id="8" name="Imagen 7">
            <a:extLst>
              <a:ext uri="{FF2B5EF4-FFF2-40B4-BE49-F238E27FC236}">
                <a16:creationId xmlns:a16="http://schemas.microsoft.com/office/drawing/2014/main" id="{FCD9D0FB-9B90-F8BD-19ED-22F1BDDEF5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9838" y="1813917"/>
            <a:ext cx="3175000" cy="2573585"/>
          </a:xfrm>
          <a:prstGeom prst="rect">
            <a:avLst/>
          </a:prstGeom>
        </p:spPr>
      </p:pic>
      <p:pic>
        <p:nvPicPr>
          <p:cNvPr id="10" name="Imagen 9">
            <a:extLst>
              <a:ext uri="{FF2B5EF4-FFF2-40B4-BE49-F238E27FC236}">
                <a16:creationId xmlns:a16="http://schemas.microsoft.com/office/drawing/2014/main" id="{28C7013C-E03E-DC3A-BEA4-EA6E40D298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8124" y="1813917"/>
            <a:ext cx="3431448" cy="2573586"/>
          </a:xfrm>
          <a:prstGeom prst="rect">
            <a:avLst/>
          </a:prstGeom>
        </p:spPr>
      </p:pic>
    </p:spTree>
    <p:extLst>
      <p:ext uri="{BB962C8B-B14F-4D97-AF65-F5344CB8AC3E}">
        <p14:creationId xmlns:p14="http://schemas.microsoft.com/office/powerpoint/2010/main" val="2119900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58009" y="4580467"/>
            <a:ext cx="7677058" cy="626533"/>
          </a:xfrm>
        </p:spPr>
        <p:txBody>
          <a:bodyPr>
            <a:noAutofit/>
          </a:bodyPr>
          <a:lstStyle/>
          <a:p>
            <a:pPr>
              <a:lnSpc>
                <a:spcPct val="100000"/>
              </a:lnSpc>
              <a:spcBef>
                <a:spcPts val="0"/>
              </a:spcBef>
            </a:pPr>
            <a:r>
              <a:rPr lang="es-ES" sz="2800" b="1" cap="none" spc="0" dirty="0">
                <a:ln w="13462">
                  <a:solidFill>
                    <a:schemeClr val="bg1"/>
                  </a:solidFill>
                  <a:prstDash val="solid"/>
                </a:ln>
              </a:rPr>
              <a:t>Participación en las festividades en honor a la Inmaculada Concepción</a:t>
            </a:r>
            <a:r>
              <a:rPr lang="es-ES" sz="2800" b="1" dirty="0">
                <a:ln w="13462">
                  <a:solidFill>
                    <a:schemeClr val="bg1"/>
                  </a:solidFill>
                  <a:prstDash val="solid"/>
                </a:ln>
              </a:rPr>
              <a:t>, </a:t>
            </a:r>
            <a:r>
              <a:rPr lang="es-ES" sz="2800" b="1" cap="none" spc="0" dirty="0">
                <a:ln w="13462">
                  <a:solidFill>
                    <a:schemeClr val="bg1"/>
                  </a:solidFill>
                  <a:prstDash val="solid"/>
                </a:ln>
              </a:rPr>
              <a:t>San Felipe  y San Isidro Labrador. </a:t>
            </a:r>
          </a:p>
        </p:txBody>
      </p:sp>
      <p:pic>
        <p:nvPicPr>
          <p:cNvPr id="5" name="Imagen 4">
            <a:extLst>
              <a:ext uri="{FF2B5EF4-FFF2-40B4-BE49-F238E27FC236}">
                <a16:creationId xmlns:a16="http://schemas.microsoft.com/office/drawing/2014/main" id="{05F15943-96E9-915A-F731-96FB6F988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716" y="1109133"/>
            <a:ext cx="2531139" cy="3374852"/>
          </a:xfrm>
          <a:prstGeom prst="rect">
            <a:avLst/>
          </a:prstGeom>
        </p:spPr>
      </p:pic>
      <p:pic>
        <p:nvPicPr>
          <p:cNvPr id="9" name="Imagen 8">
            <a:extLst>
              <a:ext uri="{FF2B5EF4-FFF2-40B4-BE49-F238E27FC236}">
                <a16:creationId xmlns:a16="http://schemas.microsoft.com/office/drawing/2014/main" id="{C5BA5B04-52ED-A0D0-2B86-EE7B41290D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601" y="1391567"/>
            <a:ext cx="4101066" cy="3075800"/>
          </a:xfrm>
          <a:prstGeom prst="rect">
            <a:avLst/>
          </a:prstGeom>
        </p:spPr>
      </p:pic>
      <p:pic>
        <p:nvPicPr>
          <p:cNvPr id="12" name="Imagen 11">
            <a:extLst>
              <a:ext uri="{FF2B5EF4-FFF2-40B4-BE49-F238E27FC236}">
                <a16:creationId xmlns:a16="http://schemas.microsoft.com/office/drawing/2014/main" id="{3A0E0CB2-CE80-96EA-3AC4-AE43BD522A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4375" y="1554242"/>
            <a:ext cx="3130100" cy="2929743"/>
          </a:xfrm>
          <a:prstGeom prst="rect">
            <a:avLst/>
          </a:prstGeom>
        </p:spPr>
      </p:pic>
    </p:spTree>
    <p:extLst>
      <p:ext uri="{BB962C8B-B14F-4D97-AF65-F5344CB8AC3E}">
        <p14:creationId xmlns:p14="http://schemas.microsoft.com/office/powerpoint/2010/main" val="6214171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24143" y="5294699"/>
            <a:ext cx="7677058" cy="626533"/>
          </a:xfrm>
        </p:spPr>
        <p:txBody>
          <a:bodyPr>
            <a:noAutofit/>
          </a:bodyPr>
          <a:lstStyle/>
          <a:p>
            <a:pPr>
              <a:lnSpc>
                <a:spcPct val="100000"/>
              </a:lnSpc>
              <a:spcBef>
                <a:spcPts val="0"/>
              </a:spcBef>
            </a:pPr>
            <a:r>
              <a:rPr lang="es-ES" sz="2800" b="1" dirty="0">
                <a:ln w="13462">
                  <a:solidFill>
                    <a:schemeClr val="bg1"/>
                  </a:solidFill>
                  <a:prstDash val="solid"/>
                </a:ln>
              </a:rPr>
              <a:t>Santo Viacrucis – Semana Santa</a:t>
            </a:r>
            <a:endParaRPr lang="es-ES" sz="2800" b="1" cap="none" spc="0" dirty="0">
              <a:ln w="13462">
                <a:solidFill>
                  <a:schemeClr val="bg1"/>
                </a:solidFill>
                <a:prstDash val="solid"/>
              </a:ln>
            </a:endParaRPr>
          </a:p>
        </p:txBody>
      </p:sp>
      <p:pic>
        <p:nvPicPr>
          <p:cNvPr id="6" name="Imagen 5">
            <a:extLst>
              <a:ext uri="{FF2B5EF4-FFF2-40B4-BE49-F238E27FC236}">
                <a16:creationId xmlns:a16="http://schemas.microsoft.com/office/drawing/2014/main" id="{D7FB0455-BE26-F6C2-AF80-7ADF5F513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307" y="1237333"/>
            <a:ext cx="3038415" cy="4038600"/>
          </a:xfrm>
          <a:prstGeom prst="rect">
            <a:avLst/>
          </a:prstGeom>
        </p:spPr>
      </p:pic>
      <p:pic>
        <p:nvPicPr>
          <p:cNvPr id="8" name="Imagen 7">
            <a:extLst>
              <a:ext uri="{FF2B5EF4-FFF2-40B4-BE49-F238E27FC236}">
                <a16:creationId xmlns:a16="http://schemas.microsoft.com/office/drawing/2014/main" id="{4211FB21-92EB-1BC8-A709-AA4FFBCFF7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8280" y="1237333"/>
            <a:ext cx="3038415" cy="4038600"/>
          </a:xfrm>
          <a:prstGeom prst="rect">
            <a:avLst/>
          </a:prstGeom>
        </p:spPr>
      </p:pic>
      <p:pic>
        <p:nvPicPr>
          <p:cNvPr id="11" name="Imagen 10">
            <a:extLst>
              <a:ext uri="{FF2B5EF4-FFF2-40B4-BE49-F238E27FC236}">
                <a16:creationId xmlns:a16="http://schemas.microsoft.com/office/drawing/2014/main" id="{69560B70-949C-A739-054D-CB55FD8D6B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6201" y="1798566"/>
            <a:ext cx="4080933" cy="3060700"/>
          </a:xfrm>
          <a:prstGeom prst="rect">
            <a:avLst/>
          </a:prstGeom>
        </p:spPr>
      </p:pic>
    </p:spTree>
    <p:extLst>
      <p:ext uri="{BB962C8B-B14F-4D97-AF65-F5344CB8AC3E}">
        <p14:creationId xmlns:p14="http://schemas.microsoft.com/office/powerpoint/2010/main" val="75346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2149613" y="5521641"/>
            <a:ext cx="7677058" cy="626533"/>
          </a:xfrm>
        </p:spPr>
        <p:txBody>
          <a:bodyPr>
            <a:noAutofit/>
          </a:bodyPr>
          <a:lstStyle/>
          <a:p>
            <a:pPr>
              <a:lnSpc>
                <a:spcPct val="100000"/>
              </a:lnSpc>
              <a:spcBef>
                <a:spcPts val="0"/>
              </a:spcBef>
            </a:pPr>
            <a:r>
              <a:rPr lang="es-ES" sz="3200" b="1" dirty="0">
                <a:ln w="13462">
                  <a:solidFill>
                    <a:schemeClr val="bg1"/>
                  </a:solidFill>
                  <a:prstDash val="solid"/>
                </a:ln>
              </a:rPr>
              <a:t>Celebración día del administrativo</a:t>
            </a:r>
            <a:endParaRPr lang="es-ES" sz="3200" b="1" cap="none" spc="0" dirty="0">
              <a:ln w="13462">
                <a:solidFill>
                  <a:schemeClr val="bg1"/>
                </a:solidFill>
                <a:prstDash val="solid"/>
              </a:ln>
            </a:endParaRPr>
          </a:p>
        </p:txBody>
      </p:sp>
      <p:pic>
        <p:nvPicPr>
          <p:cNvPr id="11" name="Imagen 10">
            <a:extLst>
              <a:ext uri="{FF2B5EF4-FFF2-40B4-BE49-F238E27FC236}">
                <a16:creationId xmlns:a16="http://schemas.microsoft.com/office/drawing/2014/main" id="{748C6986-4FC4-6A1F-5C29-7F1B825A6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071" y="978216"/>
            <a:ext cx="8077200" cy="4543425"/>
          </a:xfrm>
          <a:prstGeom prst="rect">
            <a:avLst/>
          </a:prstGeom>
        </p:spPr>
      </p:pic>
    </p:spTree>
    <p:extLst>
      <p:ext uri="{BB962C8B-B14F-4D97-AF65-F5344CB8AC3E}">
        <p14:creationId xmlns:p14="http://schemas.microsoft.com/office/powerpoint/2010/main" val="290124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49542" y="5336542"/>
            <a:ext cx="7677058" cy="626533"/>
          </a:xfrm>
        </p:spPr>
        <p:txBody>
          <a:bodyPr>
            <a:noAutofit/>
          </a:bodyPr>
          <a:lstStyle/>
          <a:p>
            <a:pPr>
              <a:lnSpc>
                <a:spcPct val="100000"/>
              </a:lnSpc>
              <a:spcBef>
                <a:spcPts val="0"/>
              </a:spcBef>
            </a:pPr>
            <a:r>
              <a:rPr lang="es-ES" sz="3200" b="1" dirty="0">
                <a:ln w="13462">
                  <a:solidFill>
                    <a:schemeClr val="bg1"/>
                  </a:solidFill>
                  <a:prstDash val="solid"/>
                </a:ln>
              </a:rPr>
              <a:t>Inauguración </a:t>
            </a:r>
            <a:r>
              <a:rPr lang="es-ES" sz="3200" b="1" dirty="0" err="1">
                <a:ln w="13462">
                  <a:solidFill>
                    <a:schemeClr val="bg1"/>
                  </a:solidFill>
                  <a:prstDash val="solid"/>
                </a:ln>
              </a:rPr>
              <a:t>Inter-cursos</a:t>
            </a:r>
            <a:r>
              <a:rPr lang="es-ES" sz="3200" b="1" dirty="0">
                <a:ln w="13462">
                  <a:solidFill>
                    <a:schemeClr val="bg1"/>
                  </a:solidFill>
                  <a:prstDash val="solid"/>
                </a:ln>
              </a:rPr>
              <a:t> 2026</a:t>
            </a:r>
            <a:endParaRPr lang="es-ES" sz="3200" b="1" cap="none" spc="0" dirty="0">
              <a:ln w="13462">
                <a:solidFill>
                  <a:schemeClr val="bg1"/>
                </a:solidFill>
                <a:prstDash val="solid"/>
              </a:ln>
            </a:endParaRPr>
          </a:p>
        </p:txBody>
      </p:sp>
      <p:pic>
        <p:nvPicPr>
          <p:cNvPr id="8" name="Imagen 7">
            <a:extLst>
              <a:ext uri="{FF2B5EF4-FFF2-40B4-BE49-F238E27FC236}">
                <a16:creationId xmlns:a16="http://schemas.microsoft.com/office/drawing/2014/main" id="{3240D4EE-1F91-60ED-0149-933BA695BEC5}"/>
              </a:ext>
            </a:extLst>
          </p:cNvPr>
          <p:cNvPicPr>
            <a:picLocks noChangeAspect="1"/>
          </p:cNvPicPr>
          <p:nvPr/>
        </p:nvPicPr>
        <p:blipFill rotWithShape="1">
          <a:blip r:embed="rId3">
            <a:extLst>
              <a:ext uri="{28A0092B-C50C-407E-A947-70E740481C1C}">
                <a14:useLocalDpi xmlns:a14="http://schemas.microsoft.com/office/drawing/2010/main" val="0"/>
              </a:ext>
            </a:extLst>
          </a:blip>
          <a:srcRect t="19506"/>
          <a:stretch/>
        </p:blipFill>
        <p:spPr>
          <a:xfrm>
            <a:off x="2463800" y="1058335"/>
            <a:ext cx="7086600" cy="4278207"/>
          </a:xfrm>
          <a:prstGeom prst="rect">
            <a:avLst/>
          </a:prstGeom>
        </p:spPr>
      </p:pic>
    </p:spTree>
    <p:extLst>
      <p:ext uri="{BB962C8B-B14F-4D97-AF65-F5344CB8AC3E}">
        <p14:creationId xmlns:p14="http://schemas.microsoft.com/office/powerpoint/2010/main" val="5974263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856408" y="5508837"/>
            <a:ext cx="7677058" cy="626533"/>
          </a:xfrm>
        </p:spPr>
        <p:txBody>
          <a:bodyPr>
            <a:noAutofit/>
          </a:bodyPr>
          <a:lstStyle/>
          <a:p>
            <a:pPr>
              <a:lnSpc>
                <a:spcPct val="100000"/>
              </a:lnSpc>
              <a:spcBef>
                <a:spcPts val="0"/>
              </a:spcBef>
            </a:pPr>
            <a:r>
              <a:rPr lang="es-ES" sz="3200" b="1" dirty="0">
                <a:ln w="13462">
                  <a:solidFill>
                    <a:schemeClr val="bg1"/>
                  </a:solidFill>
                  <a:prstDash val="solid"/>
                </a:ln>
              </a:rPr>
              <a:t>Capacitación Docentes y Administrativos</a:t>
            </a:r>
            <a:endParaRPr lang="es-ES" sz="3200" b="1" cap="none" spc="0" dirty="0">
              <a:ln w="13462">
                <a:solidFill>
                  <a:schemeClr val="bg1"/>
                </a:solidFill>
                <a:prstDash val="solid"/>
              </a:ln>
            </a:endParaRPr>
          </a:p>
        </p:txBody>
      </p:sp>
      <p:pic>
        <p:nvPicPr>
          <p:cNvPr id="5" name="Imagen 4">
            <a:extLst>
              <a:ext uri="{FF2B5EF4-FFF2-40B4-BE49-F238E27FC236}">
                <a16:creationId xmlns:a16="http://schemas.microsoft.com/office/drawing/2014/main" id="{B2076816-4BC4-B191-201D-EEC809689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4923" y="1083714"/>
            <a:ext cx="5900163" cy="4425123"/>
          </a:xfrm>
          <a:prstGeom prst="rect">
            <a:avLst/>
          </a:prstGeom>
        </p:spPr>
      </p:pic>
    </p:spTree>
    <p:extLst>
      <p:ext uri="{BB962C8B-B14F-4D97-AF65-F5344CB8AC3E}">
        <p14:creationId xmlns:p14="http://schemas.microsoft.com/office/powerpoint/2010/main" val="797819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2007700" y="5023275"/>
            <a:ext cx="7677058" cy="626533"/>
          </a:xfrm>
        </p:spPr>
        <p:txBody>
          <a:bodyPr>
            <a:noAutofit/>
          </a:bodyPr>
          <a:lstStyle/>
          <a:p>
            <a:pPr>
              <a:lnSpc>
                <a:spcPct val="100000"/>
              </a:lnSpc>
              <a:spcBef>
                <a:spcPts val="0"/>
              </a:spcBef>
            </a:pPr>
            <a:r>
              <a:rPr lang="es-ES" sz="3200" b="1" dirty="0">
                <a:ln w="13462">
                  <a:solidFill>
                    <a:schemeClr val="bg1"/>
                  </a:solidFill>
                  <a:prstDash val="solid"/>
                </a:ln>
              </a:rPr>
              <a:t>Dotación Elementos</a:t>
            </a:r>
            <a:endParaRPr lang="es-ES" sz="3200" b="1" cap="none" spc="0" dirty="0">
              <a:ln w="13462">
                <a:solidFill>
                  <a:schemeClr val="bg1"/>
                </a:solidFill>
                <a:prstDash val="solid"/>
              </a:ln>
            </a:endParaRPr>
          </a:p>
        </p:txBody>
      </p:sp>
      <p:pic>
        <p:nvPicPr>
          <p:cNvPr id="5" name="Imagen 4">
            <a:extLst>
              <a:ext uri="{FF2B5EF4-FFF2-40B4-BE49-F238E27FC236}">
                <a16:creationId xmlns:a16="http://schemas.microsoft.com/office/drawing/2014/main" id="{2501884A-D801-0FF3-3340-48E874B11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836" y="1998584"/>
            <a:ext cx="4004733" cy="2249534"/>
          </a:xfrm>
          <a:prstGeom prst="rect">
            <a:avLst/>
          </a:prstGeom>
        </p:spPr>
      </p:pic>
      <p:pic>
        <p:nvPicPr>
          <p:cNvPr id="7" name="Imagen 6">
            <a:extLst>
              <a:ext uri="{FF2B5EF4-FFF2-40B4-BE49-F238E27FC236}">
                <a16:creationId xmlns:a16="http://schemas.microsoft.com/office/drawing/2014/main" id="{F2BD33C4-CA78-4DBF-2A4C-E22ED2E4B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67" y="1901617"/>
            <a:ext cx="3386667" cy="2540000"/>
          </a:xfrm>
          <a:prstGeom prst="rect">
            <a:avLst/>
          </a:prstGeom>
        </p:spPr>
      </p:pic>
      <p:pic>
        <p:nvPicPr>
          <p:cNvPr id="10" name="Imagen 9">
            <a:extLst>
              <a:ext uri="{FF2B5EF4-FFF2-40B4-BE49-F238E27FC236}">
                <a16:creationId xmlns:a16="http://schemas.microsoft.com/office/drawing/2014/main" id="{B855E4F0-1EC5-EA6F-7173-2763A5FDB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1371" y="1867750"/>
            <a:ext cx="1468933" cy="2615068"/>
          </a:xfrm>
          <a:prstGeom prst="rect">
            <a:avLst/>
          </a:prstGeom>
        </p:spPr>
      </p:pic>
      <p:pic>
        <p:nvPicPr>
          <p:cNvPr id="12" name="Imagen 11">
            <a:extLst>
              <a:ext uri="{FF2B5EF4-FFF2-40B4-BE49-F238E27FC236}">
                <a16:creationId xmlns:a16="http://schemas.microsoft.com/office/drawing/2014/main" id="{BABDB980-3E51-AF95-28C0-BCE27DA5DD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66336" y="1867747"/>
            <a:ext cx="1468934" cy="2615071"/>
          </a:xfrm>
          <a:prstGeom prst="rect">
            <a:avLst/>
          </a:prstGeom>
        </p:spPr>
      </p:pic>
    </p:spTree>
    <p:extLst>
      <p:ext uri="{BB962C8B-B14F-4D97-AF65-F5344CB8AC3E}">
        <p14:creationId xmlns:p14="http://schemas.microsoft.com/office/powerpoint/2010/main" val="11837995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49542" y="5336542"/>
            <a:ext cx="7677058" cy="626533"/>
          </a:xfrm>
        </p:spPr>
        <p:txBody>
          <a:bodyPr>
            <a:noAutofit/>
          </a:bodyPr>
          <a:lstStyle/>
          <a:p>
            <a:pPr>
              <a:lnSpc>
                <a:spcPct val="100000"/>
              </a:lnSpc>
              <a:spcBef>
                <a:spcPts val="0"/>
              </a:spcBef>
            </a:pPr>
            <a:r>
              <a:rPr lang="es-ES" sz="3200" b="1" dirty="0">
                <a:ln w="13462">
                  <a:solidFill>
                    <a:schemeClr val="bg1"/>
                  </a:solidFill>
                  <a:prstDash val="solid"/>
                </a:ln>
              </a:rPr>
              <a:t>Proceso bajas de elementos</a:t>
            </a:r>
            <a:endParaRPr lang="es-ES" sz="3200" b="1" cap="none" spc="0" dirty="0">
              <a:ln w="13462">
                <a:solidFill>
                  <a:schemeClr val="bg1"/>
                </a:solidFill>
                <a:prstDash val="solid"/>
              </a:ln>
            </a:endParaRPr>
          </a:p>
        </p:txBody>
      </p:sp>
      <p:pic>
        <p:nvPicPr>
          <p:cNvPr id="5" name="Imagen 4">
            <a:extLst>
              <a:ext uri="{FF2B5EF4-FFF2-40B4-BE49-F238E27FC236}">
                <a16:creationId xmlns:a16="http://schemas.microsoft.com/office/drawing/2014/main" id="{1F739E38-1D91-7D47-05C9-599E4F2559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735" y="1265485"/>
            <a:ext cx="4939264" cy="3704448"/>
          </a:xfrm>
          <a:prstGeom prst="rect">
            <a:avLst/>
          </a:prstGeom>
        </p:spPr>
      </p:pic>
      <p:pic>
        <p:nvPicPr>
          <p:cNvPr id="7" name="Imagen 6">
            <a:extLst>
              <a:ext uri="{FF2B5EF4-FFF2-40B4-BE49-F238E27FC236}">
                <a16:creationId xmlns:a16="http://schemas.microsoft.com/office/drawing/2014/main" id="{B1FB3817-BD3B-9968-8FC8-4CAB1A772B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9866" y="1261566"/>
            <a:ext cx="4939264" cy="3704448"/>
          </a:xfrm>
          <a:prstGeom prst="rect">
            <a:avLst/>
          </a:prstGeom>
        </p:spPr>
      </p:pic>
    </p:spTree>
    <p:extLst>
      <p:ext uri="{BB962C8B-B14F-4D97-AF65-F5344CB8AC3E}">
        <p14:creationId xmlns:p14="http://schemas.microsoft.com/office/powerpoint/2010/main" val="2717784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49542" y="5336542"/>
            <a:ext cx="7677058" cy="626533"/>
          </a:xfrm>
        </p:spPr>
        <p:txBody>
          <a:bodyPr>
            <a:noAutofit/>
          </a:bodyPr>
          <a:lstStyle/>
          <a:p>
            <a:pPr>
              <a:lnSpc>
                <a:spcPct val="100000"/>
              </a:lnSpc>
              <a:spcBef>
                <a:spcPts val="0"/>
              </a:spcBef>
            </a:pPr>
            <a:r>
              <a:rPr lang="es-ES" sz="3200" b="1" dirty="0">
                <a:ln w="13462">
                  <a:solidFill>
                    <a:schemeClr val="bg1"/>
                  </a:solidFill>
                  <a:prstDash val="solid"/>
                </a:ln>
              </a:rPr>
              <a:t>Celebración Dia del Docente</a:t>
            </a:r>
            <a:endParaRPr lang="es-ES" sz="3200" b="1" cap="none" spc="0" dirty="0">
              <a:ln w="13462">
                <a:solidFill>
                  <a:schemeClr val="bg1"/>
                </a:solidFill>
                <a:prstDash val="solid"/>
              </a:ln>
            </a:endParaRPr>
          </a:p>
        </p:txBody>
      </p:sp>
      <p:pic>
        <p:nvPicPr>
          <p:cNvPr id="5" name="Imagen 4">
            <a:extLst>
              <a:ext uri="{FF2B5EF4-FFF2-40B4-BE49-F238E27FC236}">
                <a16:creationId xmlns:a16="http://schemas.microsoft.com/office/drawing/2014/main" id="{D914C9AF-FBE8-FFB4-53ED-21DEE3881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4658" y="1230489"/>
            <a:ext cx="2842683" cy="3790244"/>
          </a:xfrm>
          <a:prstGeom prst="rect">
            <a:avLst/>
          </a:prstGeom>
        </p:spPr>
      </p:pic>
      <p:pic>
        <p:nvPicPr>
          <p:cNvPr id="7" name="Imagen 6">
            <a:extLst>
              <a:ext uri="{FF2B5EF4-FFF2-40B4-BE49-F238E27FC236}">
                <a16:creationId xmlns:a16="http://schemas.microsoft.com/office/drawing/2014/main" id="{73CEA110-F2E2-0A47-BCEA-EE6657D5B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563" y="1710268"/>
            <a:ext cx="3851392" cy="2888544"/>
          </a:xfrm>
          <a:prstGeom prst="rect">
            <a:avLst/>
          </a:prstGeom>
        </p:spPr>
      </p:pic>
      <p:pic>
        <p:nvPicPr>
          <p:cNvPr id="10" name="Imagen 9">
            <a:extLst>
              <a:ext uri="{FF2B5EF4-FFF2-40B4-BE49-F238E27FC236}">
                <a16:creationId xmlns:a16="http://schemas.microsoft.com/office/drawing/2014/main" id="{7FBCE702-CA7F-4DDF-B5A1-204E2D7179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3640" y="1710268"/>
            <a:ext cx="3851392" cy="2888544"/>
          </a:xfrm>
          <a:prstGeom prst="rect">
            <a:avLst/>
          </a:prstGeom>
        </p:spPr>
      </p:pic>
    </p:spTree>
    <p:extLst>
      <p:ext uri="{BB962C8B-B14F-4D97-AF65-F5344CB8AC3E}">
        <p14:creationId xmlns:p14="http://schemas.microsoft.com/office/powerpoint/2010/main" val="2694970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49542" y="5336542"/>
            <a:ext cx="7677058" cy="626533"/>
          </a:xfrm>
        </p:spPr>
        <p:txBody>
          <a:bodyPr>
            <a:noAutofit/>
          </a:bodyPr>
          <a:lstStyle/>
          <a:p>
            <a:pPr>
              <a:lnSpc>
                <a:spcPct val="100000"/>
              </a:lnSpc>
              <a:spcBef>
                <a:spcPts val="0"/>
              </a:spcBef>
            </a:pPr>
            <a:r>
              <a:rPr lang="es-ES" sz="3200" b="1" dirty="0">
                <a:ln w="13462">
                  <a:solidFill>
                    <a:schemeClr val="bg1"/>
                  </a:solidFill>
                  <a:prstDash val="solid"/>
                </a:ln>
              </a:rPr>
              <a:t>Participación Fase Municipal Intercolegiados</a:t>
            </a:r>
            <a:endParaRPr lang="es-ES" sz="3200" b="1" cap="none" spc="0" dirty="0">
              <a:ln w="13462">
                <a:solidFill>
                  <a:schemeClr val="bg1"/>
                </a:solidFill>
                <a:prstDash val="solid"/>
              </a:ln>
            </a:endParaRPr>
          </a:p>
        </p:txBody>
      </p:sp>
      <p:pic>
        <p:nvPicPr>
          <p:cNvPr id="9" name="Imagen 8">
            <a:extLst>
              <a:ext uri="{FF2B5EF4-FFF2-40B4-BE49-F238E27FC236}">
                <a16:creationId xmlns:a16="http://schemas.microsoft.com/office/drawing/2014/main" id="{8B814085-8BED-8034-B04C-BDD08D94B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05" y="1456267"/>
            <a:ext cx="2695311" cy="3522133"/>
          </a:xfrm>
          <a:prstGeom prst="rect">
            <a:avLst/>
          </a:prstGeom>
        </p:spPr>
      </p:pic>
      <p:pic>
        <p:nvPicPr>
          <p:cNvPr id="12" name="Imagen 11">
            <a:extLst>
              <a:ext uri="{FF2B5EF4-FFF2-40B4-BE49-F238E27FC236}">
                <a16:creationId xmlns:a16="http://schemas.microsoft.com/office/drawing/2014/main" id="{597B1201-6DF1-A6D0-8857-3B1ADE4FA8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5440" y="1215202"/>
            <a:ext cx="2764799" cy="3763198"/>
          </a:xfrm>
          <a:prstGeom prst="rect">
            <a:avLst/>
          </a:prstGeom>
        </p:spPr>
      </p:pic>
      <p:pic>
        <p:nvPicPr>
          <p:cNvPr id="14" name="Imagen 13">
            <a:extLst>
              <a:ext uri="{FF2B5EF4-FFF2-40B4-BE49-F238E27FC236}">
                <a16:creationId xmlns:a16="http://schemas.microsoft.com/office/drawing/2014/main" id="{53FA789A-0A53-1158-2EF3-60B9AEA5F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9579" y="2107524"/>
            <a:ext cx="4614768" cy="1978554"/>
          </a:xfrm>
          <a:prstGeom prst="rect">
            <a:avLst/>
          </a:prstGeom>
        </p:spPr>
      </p:pic>
    </p:spTree>
    <p:extLst>
      <p:ext uri="{BB962C8B-B14F-4D97-AF65-F5344CB8AC3E}">
        <p14:creationId xmlns:p14="http://schemas.microsoft.com/office/powerpoint/2010/main" val="37476210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8F4B-1423-E99A-8F58-49FBE0B675E9}"/>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F1AA4FA9-A3C1-08CE-319E-411144D7A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 y="0"/>
            <a:ext cx="12170664" cy="6858000"/>
          </a:xfrm>
          <a:prstGeom prst="rect">
            <a:avLst/>
          </a:prstGeom>
        </p:spPr>
      </p:pic>
      <p:sp>
        <p:nvSpPr>
          <p:cNvPr id="3" name="Subtítulo 2">
            <a:extLst>
              <a:ext uri="{FF2B5EF4-FFF2-40B4-BE49-F238E27FC236}">
                <a16:creationId xmlns:a16="http://schemas.microsoft.com/office/drawing/2014/main" id="{A525218E-ACD1-ED20-D028-FD509ED6E0A6}"/>
              </a:ext>
            </a:extLst>
          </p:cNvPr>
          <p:cNvSpPr>
            <a:spLocks noGrp="1"/>
          </p:cNvSpPr>
          <p:nvPr>
            <p:ph type="subTitle" idx="1"/>
          </p:nvPr>
        </p:nvSpPr>
        <p:spPr>
          <a:xfrm>
            <a:off x="1949542" y="5336542"/>
            <a:ext cx="7677058" cy="626533"/>
          </a:xfrm>
        </p:spPr>
        <p:txBody>
          <a:bodyPr>
            <a:noAutofit/>
          </a:bodyPr>
          <a:lstStyle/>
          <a:p>
            <a:pPr>
              <a:lnSpc>
                <a:spcPct val="100000"/>
              </a:lnSpc>
              <a:spcBef>
                <a:spcPts val="0"/>
              </a:spcBef>
            </a:pPr>
            <a:r>
              <a:rPr lang="es-ES" sz="2400" dirty="0"/>
              <a:t>👨‍👩‍👧‍👦 Celebración del Día de la Familia</a:t>
            </a:r>
            <a:endParaRPr lang="es-ES" sz="3200" b="1" cap="none" spc="0" dirty="0">
              <a:ln w="13462">
                <a:solidFill>
                  <a:schemeClr val="bg1"/>
                </a:solidFill>
                <a:prstDash val="solid"/>
              </a:ln>
            </a:endParaRPr>
          </a:p>
        </p:txBody>
      </p:sp>
      <p:pic>
        <p:nvPicPr>
          <p:cNvPr id="5" name="Imagen 4">
            <a:extLst>
              <a:ext uri="{FF2B5EF4-FFF2-40B4-BE49-F238E27FC236}">
                <a16:creationId xmlns:a16="http://schemas.microsoft.com/office/drawing/2014/main" id="{F91153B4-869A-25A7-EA60-AFA505053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333" y="894924"/>
            <a:ext cx="5205139" cy="4083475"/>
          </a:xfrm>
          <a:prstGeom prst="rect">
            <a:avLst/>
          </a:prstGeom>
        </p:spPr>
      </p:pic>
      <p:pic>
        <p:nvPicPr>
          <p:cNvPr id="7" name="Imagen 6">
            <a:extLst>
              <a:ext uri="{FF2B5EF4-FFF2-40B4-BE49-F238E27FC236}">
                <a16:creationId xmlns:a16="http://schemas.microsoft.com/office/drawing/2014/main" id="{1F13C96E-D4F1-1792-B6DD-35FE78F93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3332" y="894924"/>
            <a:ext cx="5205140" cy="4083475"/>
          </a:xfrm>
          <a:prstGeom prst="rect">
            <a:avLst/>
          </a:prstGeom>
        </p:spPr>
      </p:pic>
    </p:spTree>
    <p:extLst>
      <p:ext uri="{BB962C8B-B14F-4D97-AF65-F5344CB8AC3E}">
        <p14:creationId xmlns:p14="http://schemas.microsoft.com/office/powerpoint/2010/main" val="15968899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595853E-6F2E-7FEA-F49D-F8B23EB5D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 y="0"/>
            <a:ext cx="12170664" cy="6858000"/>
          </a:xfrm>
          <a:prstGeom prst="rect">
            <a:avLst/>
          </a:prstGeom>
        </p:spPr>
      </p:pic>
      <p:sp>
        <p:nvSpPr>
          <p:cNvPr id="3" name="Subtítulo 2">
            <a:extLst>
              <a:ext uri="{FF2B5EF4-FFF2-40B4-BE49-F238E27FC236}">
                <a16:creationId xmlns:a16="http://schemas.microsoft.com/office/drawing/2014/main" id="{56A05CD3-1620-9D00-96A2-AAB7BBD1A684}"/>
              </a:ext>
            </a:extLst>
          </p:cNvPr>
          <p:cNvSpPr>
            <a:spLocks noGrp="1"/>
          </p:cNvSpPr>
          <p:nvPr>
            <p:ph type="subTitle" idx="1"/>
          </p:nvPr>
        </p:nvSpPr>
        <p:spPr>
          <a:xfrm>
            <a:off x="540879" y="1577340"/>
            <a:ext cx="10127121" cy="4278176"/>
          </a:xfrm>
        </p:spPr>
        <p:txBody>
          <a:bodyPr>
            <a:noAutofit/>
          </a:bodyPr>
          <a:lstStyle/>
          <a:p>
            <a:pPr algn="l"/>
            <a:endParaRPr lang="es-ES" sz="3200" b="1" cap="none" spc="0" dirty="0">
              <a:ln w="13462">
                <a:solidFill>
                  <a:schemeClr val="bg1"/>
                </a:solidFill>
                <a:prstDash val="solid"/>
              </a:ln>
            </a:endParaRPr>
          </a:p>
          <a:p>
            <a:pPr algn="l"/>
            <a:endParaRPr lang="es-ES" sz="3200" b="1" dirty="0">
              <a:ln w="13462">
                <a:solidFill>
                  <a:schemeClr val="bg1"/>
                </a:solidFill>
                <a:prstDash val="solid"/>
              </a:ln>
            </a:endParaRPr>
          </a:p>
          <a:p>
            <a:pPr algn="l"/>
            <a:endParaRPr lang="es-ES" sz="3200" b="1" cap="none" spc="0" dirty="0">
              <a:ln w="13462">
                <a:solidFill>
                  <a:schemeClr val="bg1"/>
                </a:solidFill>
                <a:prstDash val="solid"/>
              </a:ln>
            </a:endParaRPr>
          </a:p>
        </p:txBody>
      </p:sp>
      <p:pic>
        <p:nvPicPr>
          <p:cNvPr id="9" name="Imagen 8">
            <a:extLst>
              <a:ext uri="{FF2B5EF4-FFF2-40B4-BE49-F238E27FC236}">
                <a16:creationId xmlns:a16="http://schemas.microsoft.com/office/drawing/2014/main" id="{395CCA3B-9D00-19FF-C984-043428CF1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68" y="1675721"/>
            <a:ext cx="6201732" cy="3873681"/>
          </a:xfrm>
          <a:prstGeom prst="rect">
            <a:avLst/>
          </a:prstGeom>
        </p:spPr>
      </p:pic>
      <p:sp>
        <p:nvSpPr>
          <p:cNvPr id="13" name="CuadroTexto 12">
            <a:extLst>
              <a:ext uri="{FF2B5EF4-FFF2-40B4-BE49-F238E27FC236}">
                <a16:creationId xmlns:a16="http://schemas.microsoft.com/office/drawing/2014/main" id="{6B8444CA-4C77-243D-4B67-BAFBCA3E24B3}"/>
              </a:ext>
            </a:extLst>
          </p:cNvPr>
          <p:cNvSpPr txBox="1"/>
          <p:nvPr/>
        </p:nvSpPr>
        <p:spPr>
          <a:xfrm>
            <a:off x="4525434" y="574856"/>
            <a:ext cx="6142566" cy="1323439"/>
          </a:xfrm>
          <a:prstGeom prst="rect">
            <a:avLst/>
          </a:prstGeom>
          <a:noFill/>
        </p:spPr>
        <p:txBody>
          <a:bodyPr wrap="square">
            <a:spAutoFit/>
          </a:bodyPr>
          <a:lstStyle/>
          <a:p>
            <a:pPr algn="l"/>
            <a:r>
              <a:rPr lang="es-ES" sz="8000" b="1" i="1" cap="none" spc="0" dirty="0">
                <a:ln w="13462">
                  <a:solidFill>
                    <a:schemeClr val="bg1"/>
                  </a:solidFill>
                  <a:prstDash val="solid"/>
                </a:ln>
                <a:solidFill>
                  <a:srgbClr val="00B050"/>
                </a:solidFill>
              </a:rPr>
              <a:t>GRACIAS</a:t>
            </a:r>
          </a:p>
        </p:txBody>
      </p:sp>
    </p:spTree>
    <p:extLst>
      <p:ext uri="{BB962C8B-B14F-4D97-AF65-F5344CB8AC3E}">
        <p14:creationId xmlns:p14="http://schemas.microsoft.com/office/powerpoint/2010/main" val="41328817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2320</TotalTime>
  <Words>3067</Words>
  <Application>Microsoft Office PowerPoint</Application>
  <PresentationFormat>Panorámica</PresentationFormat>
  <Paragraphs>518</Paragraphs>
  <Slides>69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69</vt:i4>
      </vt:variant>
    </vt:vector>
  </HeadingPairs>
  <TitlesOfParts>
    <vt:vector size="76" baseType="lpstr">
      <vt:lpstr>Aptos</vt:lpstr>
      <vt:lpstr>Arial</vt:lpstr>
      <vt:lpstr>Calibri</vt:lpstr>
      <vt:lpstr>Calibri Light</vt:lpstr>
      <vt:lpstr>Garet Bold</vt:lpstr>
      <vt:lpstr>Garet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ÍNDICES DE REPROBACIÓN EN LOS  3 ÚLTIMOS AÑOS </vt:lpstr>
      <vt:lpstr>ÍNDICES DE DESERCIÓN EN LOS  3 ÚLTIMOS  AÑOS  </vt:lpstr>
      <vt:lpstr>COMPARATIVO DE REPROBACIÓN PRIMER PERÍODO  3 ÚLTIMOS AÑOS </vt:lpstr>
      <vt:lpstr>ÍNDICES DE REPROBACIÓN EN LOS  3 ÚLTIMOS AÑOS </vt:lpstr>
      <vt:lpstr>ÍNDICES DE DESERCIÓN EN LOS  3 ÚLTIMOS  AÑOS  </vt:lpstr>
      <vt:lpstr>COMPARATIVO DE REPROBACIÓN PRIMER PERÍODO  3 ÚLTIMOS AÑOS </vt:lpstr>
      <vt:lpstr>COMPARATIVO DE RESULTADOS PRUEBAS SABER 11° ÚLTIMOS 3 AÑOS </vt:lpstr>
      <vt:lpstr>Presentación de PowerPoint</vt:lpstr>
      <vt:lpstr>Intencionalidad de Tareas Escolares</vt:lpstr>
      <vt:lpstr>Cantidad y tiempo recomendado para las tareas escolares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Prevención y atención de conflictos</vt:lpstr>
      <vt:lpstr>3. Aplicación y socialización del Manual de Convivencia</vt:lpstr>
      <vt:lpstr>Presentación de PowerPoint</vt:lpstr>
      <vt:lpstr>Presentación de PowerPoint</vt:lpstr>
      <vt:lpstr>Presentación de PowerPoint</vt:lpstr>
      <vt:lpstr>Presentación de PowerPoint</vt:lpstr>
      <vt:lpstr>Presentación de PowerPoint</vt:lpstr>
      <vt:lpstr>ESCUELA PARA PADRES</vt:lpstr>
      <vt:lpstr>INCLUSIÓN EDUCATIVA</vt:lpstr>
      <vt:lpstr>CONVENIOS INTERINSTITUCIONALES</vt:lpstr>
      <vt:lpstr>INFORME DE ORIENTACIÓN ESCOLAR</vt:lpstr>
      <vt:lpstr>INFORME FINANCIERO</vt:lpstr>
      <vt:lpstr>La rendición de cuentas es un ejercicio de transparencia que permite a la comunidad educativa conocer cómo se administran los recursos públicos. La Institución Educativa Integrado de Cómbita presenta este informe con el compromiso de una gestión abierta, responsable y orientada a mejorar la calidad educativa de nuestros estudiantes</vt:lpstr>
      <vt:lpstr>INGRESOS </vt:lpstr>
      <vt:lpstr>EJECUCIÓN INGRESOS </vt:lpstr>
      <vt:lpstr>Contratos Realizados</vt:lpstr>
      <vt:lpstr>ORIENTACIONES SEGUNDO SEMESTRE 2026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ALEX</dc:creator>
  <cp:lastModifiedBy>Diana Cely</cp:lastModifiedBy>
  <cp:revision>113</cp:revision>
  <cp:lastPrinted>2026-06-17T18:10:28Z</cp:lastPrinted>
  <dcterms:created xsi:type="dcterms:W3CDTF">2023-08-30T13:41:52Z</dcterms:created>
  <dcterms:modified xsi:type="dcterms:W3CDTF">2026-08-06T14:24:29Z</dcterms:modified>
</cp:coreProperties>
</file>